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58"/>
  </p:notesMasterIdLst>
  <p:sldIdLst>
    <p:sldId id="256" r:id="rId2"/>
    <p:sldId id="258" r:id="rId3"/>
    <p:sldId id="259" r:id="rId4"/>
    <p:sldId id="272" r:id="rId5"/>
    <p:sldId id="273" r:id="rId6"/>
    <p:sldId id="274" r:id="rId7"/>
    <p:sldId id="260" r:id="rId8"/>
    <p:sldId id="261" r:id="rId9"/>
    <p:sldId id="267" r:id="rId10"/>
    <p:sldId id="262" r:id="rId11"/>
    <p:sldId id="263" r:id="rId12"/>
    <p:sldId id="264" r:id="rId13"/>
    <p:sldId id="265" r:id="rId14"/>
    <p:sldId id="266" r:id="rId15"/>
    <p:sldId id="269" r:id="rId16"/>
    <p:sldId id="270" r:id="rId17"/>
    <p:sldId id="271" r:id="rId18"/>
    <p:sldId id="275" r:id="rId19"/>
    <p:sldId id="276" r:id="rId20"/>
    <p:sldId id="277" r:id="rId21"/>
    <p:sldId id="278" r:id="rId22"/>
    <p:sldId id="279" r:id="rId23"/>
    <p:sldId id="280" r:id="rId24"/>
    <p:sldId id="281" r:id="rId25"/>
    <p:sldId id="282" r:id="rId26"/>
    <p:sldId id="284" r:id="rId27"/>
    <p:sldId id="285" r:id="rId28"/>
    <p:sldId id="295" r:id="rId29"/>
    <p:sldId id="296" r:id="rId30"/>
    <p:sldId id="297" r:id="rId31"/>
    <p:sldId id="299" r:id="rId32"/>
    <p:sldId id="300" r:id="rId33"/>
    <p:sldId id="291" r:id="rId34"/>
    <p:sldId id="315" r:id="rId35"/>
    <p:sldId id="301" r:id="rId36"/>
    <p:sldId id="292" r:id="rId37"/>
    <p:sldId id="314" r:id="rId38"/>
    <p:sldId id="302" r:id="rId39"/>
    <p:sldId id="303" r:id="rId40"/>
    <p:sldId id="304" r:id="rId41"/>
    <p:sldId id="287" r:id="rId42"/>
    <p:sldId id="305" r:id="rId43"/>
    <p:sldId id="293" r:id="rId44"/>
    <p:sldId id="306" r:id="rId45"/>
    <p:sldId id="307" r:id="rId46"/>
    <p:sldId id="288" r:id="rId47"/>
    <p:sldId id="289" r:id="rId48"/>
    <p:sldId id="294" r:id="rId49"/>
    <p:sldId id="313" r:id="rId50"/>
    <p:sldId id="290" r:id="rId51"/>
    <p:sldId id="312" r:id="rId52"/>
    <p:sldId id="308" r:id="rId53"/>
    <p:sldId id="298" r:id="rId54"/>
    <p:sldId id="309" r:id="rId55"/>
    <p:sldId id="310" r:id="rId56"/>
    <p:sldId id="31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5" autoAdjust="0"/>
    <p:restoredTop sz="89684" autoAdjust="0"/>
  </p:normalViewPr>
  <p:slideViewPr>
    <p:cSldViewPr snapToGrid="0">
      <p:cViewPr varScale="1">
        <p:scale>
          <a:sx n="60" d="100"/>
          <a:sy n="60" d="100"/>
        </p:scale>
        <p:origin x="8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89F7E-9068-4A7D-9439-09917B817745}" type="doc">
      <dgm:prSet loTypeId="urn:microsoft.com/office/officeart/2005/8/layout/hProcess9" loCatId="process" qsTypeId="urn:microsoft.com/office/officeart/2005/8/quickstyle/simple1" qsCatId="simple" csTypeId="urn:microsoft.com/office/officeart/2005/8/colors/accent1_2" csCatId="accent1" phldr="1"/>
      <dgm:spPr/>
    </dgm:pt>
    <dgm:pt modelId="{C2D2AFEC-8986-4C39-A977-D7C83F7A3637}">
      <dgm:prSet phldrT="[Text]" custT="1"/>
      <dgm:spPr/>
      <dgm:t>
        <a:bodyPr/>
        <a:lstStyle/>
        <a:p>
          <a:r>
            <a:rPr lang="id-ID" sz="1200" b="1" dirty="0"/>
            <a:t>Studi Literatur</a:t>
          </a:r>
          <a:r>
            <a:rPr lang="id-ID" sz="1200" dirty="0"/>
            <a:t>: Mengkaji fitur dan arsitektur pada perangkat serupa</a:t>
          </a:r>
          <a:endParaRPr lang="en-ID" sz="1200" dirty="0"/>
        </a:p>
      </dgm:t>
    </dgm:pt>
    <dgm:pt modelId="{570BB9DA-C666-469F-936E-D50CD152D55D}" type="parTrans" cxnId="{AB70B125-4A1E-43EF-98B3-4429E93652F6}">
      <dgm:prSet/>
      <dgm:spPr/>
      <dgm:t>
        <a:bodyPr/>
        <a:lstStyle/>
        <a:p>
          <a:endParaRPr lang="en-ID" sz="2000"/>
        </a:p>
      </dgm:t>
    </dgm:pt>
    <dgm:pt modelId="{8AEA58B2-E4B0-489A-B634-0258A237490B}" type="sibTrans" cxnId="{AB70B125-4A1E-43EF-98B3-4429E93652F6}">
      <dgm:prSet/>
      <dgm:spPr/>
      <dgm:t>
        <a:bodyPr/>
        <a:lstStyle/>
        <a:p>
          <a:endParaRPr lang="en-ID" sz="2000"/>
        </a:p>
      </dgm:t>
    </dgm:pt>
    <dgm:pt modelId="{DE61AE6A-B55E-4D42-BCDA-E4697A39B76F}">
      <dgm:prSet phldrT="[Text]" custT="1"/>
      <dgm:spPr/>
      <dgm:t>
        <a:bodyPr/>
        <a:lstStyle/>
        <a:p>
          <a:pPr>
            <a:buFont typeface="+mj-lt"/>
            <a:buAutoNum type="arabicPeriod"/>
          </a:pPr>
          <a:r>
            <a:rPr lang="id-ID" sz="1200" b="1" dirty="0"/>
            <a:t>Perancangan Sistem</a:t>
          </a:r>
          <a:r>
            <a:rPr lang="id-ID" sz="1200" dirty="0"/>
            <a:t>: Merancang arsitektur perangkat keras dan perangkat lunak yang mendukung fungsionalitas yang diinginkan.</a:t>
          </a:r>
          <a:endParaRPr lang="en-ID" sz="1200" dirty="0"/>
        </a:p>
      </dgm:t>
    </dgm:pt>
    <dgm:pt modelId="{8C732686-1CB2-4F5E-A567-AFFF87088407}" type="parTrans" cxnId="{693847E0-B44D-4AC7-98A2-1484FF8F03DB}">
      <dgm:prSet/>
      <dgm:spPr/>
      <dgm:t>
        <a:bodyPr/>
        <a:lstStyle/>
        <a:p>
          <a:endParaRPr lang="en-ID" sz="2000"/>
        </a:p>
      </dgm:t>
    </dgm:pt>
    <dgm:pt modelId="{3F902618-F526-4787-8CBE-8C0EB5755569}" type="sibTrans" cxnId="{693847E0-B44D-4AC7-98A2-1484FF8F03DB}">
      <dgm:prSet/>
      <dgm:spPr/>
      <dgm:t>
        <a:bodyPr/>
        <a:lstStyle/>
        <a:p>
          <a:endParaRPr lang="en-ID" sz="2000"/>
        </a:p>
      </dgm:t>
    </dgm:pt>
    <dgm:pt modelId="{C152714D-504B-4EB2-901A-4BEFE54F505B}">
      <dgm:prSet phldrT="[Text]" custT="1"/>
      <dgm:spPr/>
      <dgm:t>
        <a:bodyPr/>
        <a:lstStyle/>
        <a:p>
          <a:pPr>
            <a:buFont typeface="+mj-lt"/>
            <a:buAutoNum type="arabicPeriod"/>
          </a:pPr>
          <a:r>
            <a:rPr lang="id-ID" sz="1200" b="1" dirty="0"/>
            <a:t>Pengembangan Perangkat Keras</a:t>
          </a:r>
          <a:r>
            <a:rPr lang="id-ID" sz="1200" dirty="0"/>
            <a:t>: Membangun prototipe fisik alat menggunakan modul RF, RFID/NFC </a:t>
          </a:r>
          <a:r>
            <a:rPr lang="id-ID" sz="1200" dirty="0" err="1"/>
            <a:t>reader</a:t>
          </a:r>
          <a:r>
            <a:rPr lang="id-ID" sz="1200" dirty="0"/>
            <a:t>, dan </a:t>
          </a:r>
          <a:r>
            <a:rPr lang="id-ID" sz="1200" dirty="0" err="1"/>
            <a:t>mikrokontroler</a:t>
          </a:r>
          <a:r>
            <a:rPr lang="id-ID" sz="1200" dirty="0"/>
            <a:t> (seperti ESP32), dengan fokus pada penggunaan komponen dalam negeri yang sesuai dengan standar </a:t>
          </a:r>
          <a:r>
            <a:rPr lang="id-ID" sz="1200" b="1" dirty="0"/>
            <a:t>TKDN</a:t>
          </a:r>
          <a:r>
            <a:rPr lang="id-ID" sz="1200" dirty="0"/>
            <a:t>.</a:t>
          </a:r>
          <a:endParaRPr lang="en-ID" sz="1200" dirty="0"/>
        </a:p>
      </dgm:t>
    </dgm:pt>
    <dgm:pt modelId="{B91A5C66-FCC7-4C6B-A09C-CE5CA251D496}" type="parTrans" cxnId="{BF733438-08C4-4CAA-A580-F7AC647763FE}">
      <dgm:prSet/>
      <dgm:spPr/>
      <dgm:t>
        <a:bodyPr/>
        <a:lstStyle/>
        <a:p>
          <a:endParaRPr lang="en-ID" sz="2000"/>
        </a:p>
      </dgm:t>
    </dgm:pt>
    <dgm:pt modelId="{5041C584-5740-4297-8EBE-FA5206BDF65E}" type="sibTrans" cxnId="{BF733438-08C4-4CAA-A580-F7AC647763FE}">
      <dgm:prSet/>
      <dgm:spPr/>
      <dgm:t>
        <a:bodyPr/>
        <a:lstStyle/>
        <a:p>
          <a:endParaRPr lang="en-ID" sz="2000"/>
        </a:p>
      </dgm:t>
    </dgm:pt>
    <dgm:pt modelId="{577C973D-DBFE-45A8-8F57-A561E568A1B8}">
      <dgm:prSet phldrT="[Text]" custT="1"/>
      <dgm:spPr/>
      <dgm:t>
        <a:bodyPr/>
        <a:lstStyle/>
        <a:p>
          <a:pPr>
            <a:buFont typeface="+mj-lt"/>
            <a:buAutoNum type="arabicPeriod"/>
          </a:pPr>
          <a:r>
            <a:rPr lang="id-ID" sz="1200" b="1" dirty="0"/>
            <a:t>Pengembangan Perangkat Lunak</a:t>
          </a:r>
          <a:r>
            <a:rPr lang="id-ID" sz="1200" dirty="0"/>
            <a:t>: Mengembangkan </a:t>
          </a:r>
          <a:r>
            <a:rPr lang="id-ID" sz="1200" dirty="0" err="1"/>
            <a:t>firmware</a:t>
          </a:r>
          <a:r>
            <a:rPr lang="id-ID" sz="1200" dirty="0"/>
            <a:t> untuk mengontrol fungsi alat serta membuat antarmuka yang sederhana dan efisien.</a:t>
          </a:r>
          <a:endParaRPr lang="en-ID" sz="1200" dirty="0"/>
        </a:p>
      </dgm:t>
    </dgm:pt>
    <dgm:pt modelId="{73837233-6F2F-4B23-B607-10C3203D9AD0}" type="parTrans" cxnId="{81551AE5-4DFD-4F2C-A2AE-5AA9924C2B28}">
      <dgm:prSet/>
      <dgm:spPr/>
      <dgm:t>
        <a:bodyPr/>
        <a:lstStyle/>
        <a:p>
          <a:endParaRPr lang="en-ID" sz="2000"/>
        </a:p>
      </dgm:t>
    </dgm:pt>
    <dgm:pt modelId="{0C0A00E0-34EC-4CCD-B846-119BDA0ECEEE}" type="sibTrans" cxnId="{81551AE5-4DFD-4F2C-A2AE-5AA9924C2B28}">
      <dgm:prSet/>
      <dgm:spPr/>
      <dgm:t>
        <a:bodyPr/>
        <a:lstStyle/>
        <a:p>
          <a:endParaRPr lang="en-ID" sz="2000"/>
        </a:p>
      </dgm:t>
    </dgm:pt>
    <dgm:pt modelId="{0CD7E1BF-08D7-4966-9E32-BD47990DBABB}">
      <dgm:prSet phldrT="[Text]" custT="1"/>
      <dgm:spPr/>
      <dgm:t>
        <a:bodyPr/>
        <a:lstStyle/>
        <a:p>
          <a:pPr>
            <a:buFont typeface="+mj-lt"/>
            <a:buAutoNum type="arabicPeriod"/>
          </a:pPr>
          <a:r>
            <a:rPr lang="id-ID" sz="1200" b="1"/>
            <a:t>Pengujian dan Validasi</a:t>
          </a:r>
          <a:r>
            <a:rPr lang="id-ID" sz="1200"/>
            <a:t>: Menguji kemampuan alat dalam berbagai skenario, termasuk pengujian sinyal RF, RFID, dan IR, serta konektivitas IoT.</a:t>
          </a:r>
          <a:endParaRPr lang="en-ID" sz="1200" dirty="0"/>
        </a:p>
      </dgm:t>
    </dgm:pt>
    <dgm:pt modelId="{C99E89C6-F731-47FC-8144-5355056EB3FF}" type="parTrans" cxnId="{AE4FBD50-284D-45AA-A092-96B225C60F8F}">
      <dgm:prSet/>
      <dgm:spPr/>
      <dgm:t>
        <a:bodyPr/>
        <a:lstStyle/>
        <a:p>
          <a:endParaRPr lang="en-ID" sz="2000"/>
        </a:p>
      </dgm:t>
    </dgm:pt>
    <dgm:pt modelId="{B6A6E876-17CC-4182-890E-42946C7F6061}" type="sibTrans" cxnId="{AE4FBD50-284D-45AA-A092-96B225C60F8F}">
      <dgm:prSet/>
      <dgm:spPr/>
      <dgm:t>
        <a:bodyPr/>
        <a:lstStyle/>
        <a:p>
          <a:endParaRPr lang="en-ID" sz="2000"/>
        </a:p>
      </dgm:t>
    </dgm:pt>
    <dgm:pt modelId="{A9D03BC3-926E-4663-B9E9-ED19077F5D27}">
      <dgm:prSet phldrT="[Text]" custT="1"/>
      <dgm:spPr/>
      <dgm:t>
        <a:bodyPr/>
        <a:lstStyle/>
        <a:p>
          <a:pPr>
            <a:buFont typeface="+mj-lt"/>
            <a:buAutoNum type="arabicPeriod"/>
          </a:pPr>
          <a:r>
            <a:rPr lang="id-ID" sz="1200" b="1" dirty="0"/>
            <a:t>Evaluasi TKDN</a:t>
          </a:r>
          <a:r>
            <a:rPr lang="id-ID" sz="1200" dirty="0"/>
            <a:t>: Menghitung dan memastikan komponen yang digunakan memenuhi syarat minimal TKDN, serta meneliti potensi penggunaan lebih banyak komponen lokal di masa depan.</a:t>
          </a:r>
          <a:endParaRPr lang="en-ID" sz="1200" dirty="0"/>
        </a:p>
      </dgm:t>
    </dgm:pt>
    <dgm:pt modelId="{EA25596E-975B-4462-B18B-F879CBECB27C}" type="parTrans" cxnId="{8859955A-231C-4337-989D-99F3875F23F4}">
      <dgm:prSet/>
      <dgm:spPr/>
      <dgm:t>
        <a:bodyPr/>
        <a:lstStyle/>
        <a:p>
          <a:endParaRPr lang="en-ID" sz="2000"/>
        </a:p>
      </dgm:t>
    </dgm:pt>
    <dgm:pt modelId="{0534650C-6229-46C6-A552-F9EF373F91C4}" type="sibTrans" cxnId="{8859955A-231C-4337-989D-99F3875F23F4}">
      <dgm:prSet/>
      <dgm:spPr/>
      <dgm:t>
        <a:bodyPr/>
        <a:lstStyle/>
        <a:p>
          <a:endParaRPr lang="en-ID" sz="2000"/>
        </a:p>
      </dgm:t>
    </dgm:pt>
    <dgm:pt modelId="{60033205-1343-42CE-A31B-BD210D191DB1}" type="pres">
      <dgm:prSet presAssocID="{F9B89F7E-9068-4A7D-9439-09917B817745}" presName="CompostProcess" presStyleCnt="0">
        <dgm:presLayoutVars>
          <dgm:dir/>
          <dgm:resizeHandles val="exact"/>
        </dgm:presLayoutVars>
      </dgm:prSet>
      <dgm:spPr/>
    </dgm:pt>
    <dgm:pt modelId="{B2D290B2-4A43-41D8-A203-9767A4B14D36}" type="pres">
      <dgm:prSet presAssocID="{F9B89F7E-9068-4A7D-9439-09917B817745}" presName="arrow" presStyleLbl="bgShp" presStyleIdx="0" presStyleCnt="1"/>
      <dgm:spPr/>
    </dgm:pt>
    <dgm:pt modelId="{A3B07C78-CF59-4F53-99CE-4A746279C17D}" type="pres">
      <dgm:prSet presAssocID="{F9B89F7E-9068-4A7D-9439-09917B817745}" presName="linearProcess" presStyleCnt="0"/>
      <dgm:spPr/>
    </dgm:pt>
    <dgm:pt modelId="{BB8FC9EA-DFB8-4A2B-8DB8-B81B4ADD45DB}" type="pres">
      <dgm:prSet presAssocID="{C2D2AFEC-8986-4C39-A977-D7C83F7A3637}" presName="textNode" presStyleLbl="node1" presStyleIdx="0" presStyleCnt="6">
        <dgm:presLayoutVars>
          <dgm:bulletEnabled val="1"/>
        </dgm:presLayoutVars>
      </dgm:prSet>
      <dgm:spPr/>
    </dgm:pt>
    <dgm:pt modelId="{BB726DEF-7412-4E7F-A569-F338B1EB4FA3}" type="pres">
      <dgm:prSet presAssocID="{8AEA58B2-E4B0-489A-B634-0258A237490B}" presName="sibTrans" presStyleCnt="0"/>
      <dgm:spPr/>
    </dgm:pt>
    <dgm:pt modelId="{B49051A8-C750-418E-A2E6-B6E76D24B5CA}" type="pres">
      <dgm:prSet presAssocID="{DE61AE6A-B55E-4D42-BCDA-E4697A39B76F}" presName="textNode" presStyleLbl="node1" presStyleIdx="1" presStyleCnt="6">
        <dgm:presLayoutVars>
          <dgm:bulletEnabled val="1"/>
        </dgm:presLayoutVars>
      </dgm:prSet>
      <dgm:spPr/>
    </dgm:pt>
    <dgm:pt modelId="{8F451BC8-AEED-4FF1-8C80-A89C65EEAFDC}" type="pres">
      <dgm:prSet presAssocID="{3F902618-F526-4787-8CBE-8C0EB5755569}" presName="sibTrans" presStyleCnt="0"/>
      <dgm:spPr/>
    </dgm:pt>
    <dgm:pt modelId="{6844423F-22C8-4699-8557-501F69BB2C8E}" type="pres">
      <dgm:prSet presAssocID="{C152714D-504B-4EB2-901A-4BEFE54F505B}" presName="textNode" presStyleLbl="node1" presStyleIdx="2" presStyleCnt="6" custScaleY="136654">
        <dgm:presLayoutVars>
          <dgm:bulletEnabled val="1"/>
        </dgm:presLayoutVars>
      </dgm:prSet>
      <dgm:spPr/>
    </dgm:pt>
    <dgm:pt modelId="{231FA67F-B8E9-4FA2-8854-CA0D885BF9E8}" type="pres">
      <dgm:prSet presAssocID="{5041C584-5740-4297-8EBE-FA5206BDF65E}" presName="sibTrans" presStyleCnt="0"/>
      <dgm:spPr/>
    </dgm:pt>
    <dgm:pt modelId="{92FDC236-F287-4C3D-BE28-F42DAF5F6412}" type="pres">
      <dgm:prSet presAssocID="{577C973D-DBFE-45A8-8F57-A561E568A1B8}" presName="textNode" presStyleLbl="node1" presStyleIdx="3" presStyleCnt="6">
        <dgm:presLayoutVars>
          <dgm:bulletEnabled val="1"/>
        </dgm:presLayoutVars>
      </dgm:prSet>
      <dgm:spPr/>
    </dgm:pt>
    <dgm:pt modelId="{BB06D0BA-79B0-4228-BFE2-6FD457EC850A}" type="pres">
      <dgm:prSet presAssocID="{0C0A00E0-34EC-4CCD-B846-119BDA0ECEEE}" presName="sibTrans" presStyleCnt="0"/>
      <dgm:spPr/>
    </dgm:pt>
    <dgm:pt modelId="{7B874D22-8443-4B69-BB16-323537F6EFF6}" type="pres">
      <dgm:prSet presAssocID="{0CD7E1BF-08D7-4966-9E32-BD47990DBABB}" presName="textNode" presStyleLbl="node1" presStyleIdx="4" presStyleCnt="6">
        <dgm:presLayoutVars>
          <dgm:bulletEnabled val="1"/>
        </dgm:presLayoutVars>
      </dgm:prSet>
      <dgm:spPr/>
    </dgm:pt>
    <dgm:pt modelId="{58C780A3-74CB-44B4-AA58-0E82BA6BF2A5}" type="pres">
      <dgm:prSet presAssocID="{B6A6E876-17CC-4182-890E-42946C7F6061}" presName="sibTrans" presStyleCnt="0"/>
      <dgm:spPr/>
    </dgm:pt>
    <dgm:pt modelId="{01BDB187-F16C-435B-AF98-0379D89F9343}" type="pres">
      <dgm:prSet presAssocID="{A9D03BC3-926E-4663-B9E9-ED19077F5D27}" presName="textNode" presStyleLbl="node1" presStyleIdx="5" presStyleCnt="6" custScaleY="105805">
        <dgm:presLayoutVars>
          <dgm:bulletEnabled val="1"/>
        </dgm:presLayoutVars>
      </dgm:prSet>
      <dgm:spPr/>
    </dgm:pt>
  </dgm:ptLst>
  <dgm:cxnLst>
    <dgm:cxn modelId="{D01F1C19-C2C4-4C19-8573-0F17DF546B30}" type="presOf" srcId="{DE61AE6A-B55E-4D42-BCDA-E4697A39B76F}" destId="{B49051A8-C750-418E-A2E6-B6E76D24B5CA}" srcOrd="0" destOrd="0" presId="urn:microsoft.com/office/officeart/2005/8/layout/hProcess9"/>
    <dgm:cxn modelId="{AB70B125-4A1E-43EF-98B3-4429E93652F6}" srcId="{F9B89F7E-9068-4A7D-9439-09917B817745}" destId="{C2D2AFEC-8986-4C39-A977-D7C83F7A3637}" srcOrd="0" destOrd="0" parTransId="{570BB9DA-C666-469F-936E-D50CD152D55D}" sibTransId="{8AEA58B2-E4B0-489A-B634-0258A237490B}"/>
    <dgm:cxn modelId="{BF733438-08C4-4CAA-A580-F7AC647763FE}" srcId="{F9B89F7E-9068-4A7D-9439-09917B817745}" destId="{C152714D-504B-4EB2-901A-4BEFE54F505B}" srcOrd="2" destOrd="0" parTransId="{B91A5C66-FCC7-4C6B-A09C-CE5CA251D496}" sibTransId="{5041C584-5740-4297-8EBE-FA5206BDF65E}"/>
    <dgm:cxn modelId="{32BB726D-AAE5-442B-BDEA-2C66C6ACCABA}" type="presOf" srcId="{A9D03BC3-926E-4663-B9E9-ED19077F5D27}" destId="{01BDB187-F16C-435B-AF98-0379D89F9343}" srcOrd="0" destOrd="0" presId="urn:microsoft.com/office/officeart/2005/8/layout/hProcess9"/>
    <dgm:cxn modelId="{AE4FBD50-284D-45AA-A092-96B225C60F8F}" srcId="{F9B89F7E-9068-4A7D-9439-09917B817745}" destId="{0CD7E1BF-08D7-4966-9E32-BD47990DBABB}" srcOrd="4" destOrd="0" parTransId="{C99E89C6-F731-47FC-8144-5355056EB3FF}" sibTransId="{B6A6E876-17CC-4182-890E-42946C7F6061}"/>
    <dgm:cxn modelId="{FC633572-25D7-43F4-B93F-CFBBE60D5954}" type="presOf" srcId="{0CD7E1BF-08D7-4966-9E32-BD47990DBABB}" destId="{7B874D22-8443-4B69-BB16-323537F6EFF6}" srcOrd="0" destOrd="0" presId="urn:microsoft.com/office/officeart/2005/8/layout/hProcess9"/>
    <dgm:cxn modelId="{B7F32653-B0DD-4AD1-A8CF-AEAD8B0D0AEB}" type="presOf" srcId="{F9B89F7E-9068-4A7D-9439-09917B817745}" destId="{60033205-1343-42CE-A31B-BD210D191DB1}" srcOrd="0" destOrd="0" presId="urn:microsoft.com/office/officeart/2005/8/layout/hProcess9"/>
    <dgm:cxn modelId="{8859955A-231C-4337-989D-99F3875F23F4}" srcId="{F9B89F7E-9068-4A7D-9439-09917B817745}" destId="{A9D03BC3-926E-4663-B9E9-ED19077F5D27}" srcOrd="5" destOrd="0" parTransId="{EA25596E-975B-4462-B18B-F879CBECB27C}" sibTransId="{0534650C-6229-46C6-A552-F9EF373F91C4}"/>
    <dgm:cxn modelId="{0B097295-D293-402E-B495-C3A819E2D18B}" type="presOf" srcId="{577C973D-DBFE-45A8-8F57-A561E568A1B8}" destId="{92FDC236-F287-4C3D-BE28-F42DAF5F6412}" srcOrd="0" destOrd="0" presId="urn:microsoft.com/office/officeart/2005/8/layout/hProcess9"/>
    <dgm:cxn modelId="{D30F7795-6CDB-4C3B-9636-14F93EC00185}" type="presOf" srcId="{C2D2AFEC-8986-4C39-A977-D7C83F7A3637}" destId="{BB8FC9EA-DFB8-4A2B-8DB8-B81B4ADD45DB}" srcOrd="0" destOrd="0" presId="urn:microsoft.com/office/officeart/2005/8/layout/hProcess9"/>
    <dgm:cxn modelId="{CED6FAAB-BF25-44B7-9DAE-A1849DD9AFD6}" type="presOf" srcId="{C152714D-504B-4EB2-901A-4BEFE54F505B}" destId="{6844423F-22C8-4699-8557-501F69BB2C8E}" srcOrd="0" destOrd="0" presId="urn:microsoft.com/office/officeart/2005/8/layout/hProcess9"/>
    <dgm:cxn modelId="{693847E0-B44D-4AC7-98A2-1484FF8F03DB}" srcId="{F9B89F7E-9068-4A7D-9439-09917B817745}" destId="{DE61AE6A-B55E-4D42-BCDA-E4697A39B76F}" srcOrd="1" destOrd="0" parTransId="{8C732686-1CB2-4F5E-A567-AFFF87088407}" sibTransId="{3F902618-F526-4787-8CBE-8C0EB5755569}"/>
    <dgm:cxn modelId="{81551AE5-4DFD-4F2C-A2AE-5AA9924C2B28}" srcId="{F9B89F7E-9068-4A7D-9439-09917B817745}" destId="{577C973D-DBFE-45A8-8F57-A561E568A1B8}" srcOrd="3" destOrd="0" parTransId="{73837233-6F2F-4B23-B607-10C3203D9AD0}" sibTransId="{0C0A00E0-34EC-4CCD-B846-119BDA0ECEEE}"/>
    <dgm:cxn modelId="{83DAD2BE-6E29-4FD7-92A4-6367692148F7}" type="presParOf" srcId="{60033205-1343-42CE-A31B-BD210D191DB1}" destId="{B2D290B2-4A43-41D8-A203-9767A4B14D36}" srcOrd="0" destOrd="0" presId="urn:microsoft.com/office/officeart/2005/8/layout/hProcess9"/>
    <dgm:cxn modelId="{E60E9825-E215-49D0-A94A-2F0ABEC828B3}" type="presParOf" srcId="{60033205-1343-42CE-A31B-BD210D191DB1}" destId="{A3B07C78-CF59-4F53-99CE-4A746279C17D}" srcOrd="1" destOrd="0" presId="urn:microsoft.com/office/officeart/2005/8/layout/hProcess9"/>
    <dgm:cxn modelId="{FF50FF60-4A8A-4BAC-8780-1D75937A6748}" type="presParOf" srcId="{A3B07C78-CF59-4F53-99CE-4A746279C17D}" destId="{BB8FC9EA-DFB8-4A2B-8DB8-B81B4ADD45DB}" srcOrd="0" destOrd="0" presId="urn:microsoft.com/office/officeart/2005/8/layout/hProcess9"/>
    <dgm:cxn modelId="{D11AF54C-2B2F-4765-A2CF-328E7FA6AC28}" type="presParOf" srcId="{A3B07C78-CF59-4F53-99CE-4A746279C17D}" destId="{BB726DEF-7412-4E7F-A569-F338B1EB4FA3}" srcOrd="1" destOrd="0" presId="urn:microsoft.com/office/officeart/2005/8/layout/hProcess9"/>
    <dgm:cxn modelId="{EF50F209-2B22-45D7-8E7F-8062BD565618}" type="presParOf" srcId="{A3B07C78-CF59-4F53-99CE-4A746279C17D}" destId="{B49051A8-C750-418E-A2E6-B6E76D24B5CA}" srcOrd="2" destOrd="0" presId="urn:microsoft.com/office/officeart/2005/8/layout/hProcess9"/>
    <dgm:cxn modelId="{21A55145-6850-4D1C-AC4E-57ED6C0B5A89}" type="presParOf" srcId="{A3B07C78-CF59-4F53-99CE-4A746279C17D}" destId="{8F451BC8-AEED-4FF1-8C80-A89C65EEAFDC}" srcOrd="3" destOrd="0" presId="urn:microsoft.com/office/officeart/2005/8/layout/hProcess9"/>
    <dgm:cxn modelId="{A491A799-A8F3-4C83-A67A-10B953A0E926}" type="presParOf" srcId="{A3B07C78-CF59-4F53-99CE-4A746279C17D}" destId="{6844423F-22C8-4699-8557-501F69BB2C8E}" srcOrd="4" destOrd="0" presId="urn:microsoft.com/office/officeart/2005/8/layout/hProcess9"/>
    <dgm:cxn modelId="{E614C5FF-69AC-4189-9FBA-E10D724EA61E}" type="presParOf" srcId="{A3B07C78-CF59-4F53-99CE-4A746279C17D}" destId="{231FA67F-B8E9-4FA2-8854-CA0D885BF9E8}" srcOrd="5" destOrd="0" presId="urn:microsoft.com/office/officeart/2005/8/layout/hProcess9"/>
    <dgm:cxn modelId="{6A764AEA-048C-4083-93B4-312B75908DF7}" type="presParOf" srcId="{A3B07C78-CF59-4F53-99CE-4A746279C17D}" destId="{92FDC236-F287-4C3D-BE28-F42DAF5F6412}" srcOrd="6" destOrd="0" presId="urn:microsoft.com/office/officeart/2005/8/layout/hProcess9"/>
    <dgm:cxn modelId="{5D394C87-8CCB-46DB-9433-A4D08F354666}" type="presParOf" srcId="{A3B07C78-CF59-4F53-99CE-4A746279C17D}" destId="{BB06D0BA-79B0-4228-BFE2-6FD457EC850A}" srcOrd="7" destOrd="0" presId="urn:microsoft.com/office/officeart/2005/8/layout/hProcess9"/>
    <dgm:cxn modelId="{EC9A5E77-E777-4081-BCBC-F43B19F120E8}" type="presParOf" srcId="{A3B07C78-CF59-4F53-99CE-4A746279C17D}" destId="{7B874D22-8443-4B69-BB16-323537F6EFF6}" srcOrd="8" destOrd="0" presId="urn:microsoft.com/office/officeart/2005/8/layout/hProcess9"/>
    <dgm:cxn modelId="{AB3E997D-050E-44D6-AE83-8AD605976EDC}" type="presParOf" srcId="{A3B07C78-CF59-4F53-99CE-4A746279C17D}" destId="{58C780A3-74CB-44B4-AA58-0E82BA6BF2A5}" srcOrd="9" destOrd="0" presId="urn:microsoft.com/office/officeart/2005/8/layout/hProcess9"/>
    <dgm:cxn modelId="{D640A2E2-A7CF-4469-9FDC-D6FDFC818E70}" type="presParOf" srcId="{A3B07C78-CF59-4F53-99CE-4A746279C17D}" destId="{01BDB187-F16C-435B-AF98-0379D89F9343}"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290B2-4A43-41D8-A203-9767A4B14D36}">
      <dsp:nvSpPr>
        <dsp:cNvPr id="0" name=""/>
        <dsp:cNvSpPr/>
      </dsp:nvSpPr>
      <dsp:spPr>
        <a:xfrm>
          <a:off x="895883" y="0"/>
          <a:ext cx="10153345" cy="50017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FC9EA-DFB8-4A2B-8DB8-B81B4ADD45DB}">
      <dsp:nvSpPr>
        <dsp:cNvPr id="0" name=""/>
        <dsp:cNvSpPr/>
      </dsp:nvSpPr>
      <dsp:spPr>
        <a:xfrm>
          <a:off x="145"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d-ID" sz="1200" b="1" kern="1200" dirty="0"/>
            <a:t>Studi Literatur</a:t>
          </a:r>
          <a:r>
            <a:rPr lang="id-ID" sz="1200" kern="1200" dirty="0"/>
            <a:t>: Mengkaji fitur dan arsitektur pada perangkat serupa</a:t>
          </a:r>
          <a:endParaRPr lang="en-ID" sz="1200" kern="1200" dirty="0"/>
        </a:p>
      </dsp:txBody>
      <dsp:txXfrm>
        <a:off x="85476" y="1585861"/>
        <a:ext cx="1577360" cy="1830045"/>
      </dsp:txXfrm>
    </dsp:sp>
    <dsp:sp modelId="{B49051A8-C750-418E-A2E6-B6E76D24B5CA}">
      <dsp:nvSpPr>
        <dsp:cNvPr id="0" name=""/>
        <dsp:cNvSpPr/>
      </dsp:nvSpPr>
      <dsp:spPr>
        <a:xfrm>
          <a:off x="2039505"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Perancangan Sistem</a:t>
          </a:r>
          <a:r>
            <a:rPr lang="id-ID" sz="1200" kern="1200" dirty="0"/>
            <a:t>: Merancang arsitektur perangkat keras dan perangkat lunak yang mendukung fungsionalitas yang diinginkan.</a:t>
          </a:r>
          <a:endParaRPr lang="en-ID" sz="1200" kern="1200" dirty="0"/>
        </a:p>
      </dsp:txBody>
      <dsp:txXfrm>
        <a:off x="2124836" y="1585861"/>
        <a:ext cx="1577360" cy="1830045"/>
      </dsp:txXfrm>
    </dsp:sp>
    <dsp:sp modelId="{6844423F-22C8-4699-8557-501F69BB2C8E}">
      <dsp:nvSpPr>
        <dsp:cNvPr id="0" name=""/>
        <dsp:cNvSpPr/>
      </dsp:nvSpPr>
      <dsp:spPr>
        <a:xfrm>
          <a:off x="4078864" y="1133860"/>
          <a:ext cx="1748022" cy="27340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Pengembangan Perangkat Keras</a:t>
          </a:r>
          <a:r>
            <a:rPr lang="id-ID" sz="1200" kern="1200" dirty="0"/>
            <a:t>: Membangun prototipe fisik alat menggunakan modul RF, RFID/NFC </a:t>
          </a:r>
          <a:r>
            <a:rPr lang="id-ID" sz="1200" kern="1200" dirty="0" err="1"/>
            <a:t>reader</a:t>
          </a:r>
          <a:r>
            <a:rPr lang="id-ID" sz="1200" kern="1200" dirty="0"/>
            <a:t>, dan </a:t>
          </a:r>
          <a:r>
            <a:rPr lang="id-ID" sz="1200" kern="1200" dirty="0" err="1"/>
            <a:t>mikrokontroler</a:t>
          </a:r>
          <a:r>
            <a:rPr lang="id-ID" sz="1200" kern="1200" dirty="0"/>
            <a:t> (seperti ESP32), dengan fokus pada penggunaan komponen dalam negeri yang sesuai dengan standar </a:t>
          </a:r>
          <a:r>
            <a:rPr lang="id-ID" sz="1200" b="1" kern="1200" dirty="0"/>
            <a:t>TKDN</a:t>
          </a:r>
          <a:r>
            <a:rPr lang="id-ID" sz="1200" kern="1200" dirty="0"/>
            <a:t>.</a:t>
          </a:r>
          <a:endParaRPr lang="en-ID" sz="1200" kern="1200" dirty="0"/>
        </a:p>
      </dsp:txBody>
      <dsp:txXfrm>
        <a:off x="4164195" y="1219191"/>
        <a:ext cx="1577360" cy="2563384"/>
      </dsp:txXfrm>
    </dsp:sp>
    <dsp:sp modelId="{92FDC236-F287-4C3D-BE28-F42DAF5F6412}">
      <dsp:nvSpPr>
        <dsp:cNvPr id="0" name=""/>
        <dsp:cNvSpPr/>
      </dsp:nvSpPr>
      <dsp:spPr>
        <a:xfrm>
          <a:off x="6118224"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Pengembangan Perangkat Lunak</a:t>
          </a:r>
          <a:r>
            <a:rPr lang="id-ID" sz="1200" kern="1200" dirty="0"/>
            <a:t>: Mengembangkan </a:t>
          </a:r>
          <a:r>
            <a:rPr lang="id-ID" sz="1200" kern="1200" dirty="0" err="1"/>
            <a:t>firmware</a:t>
          </a:r>
          <a:r>
            <a:rPr lang="id-ID" sz="1200" kern="1200" dirty="0"/>
            <a:t> untuk mengontrol fungsi alat serta membuat antarmuka yang sederhana dan efisien.</a:t>
          </a:r>
          <a:endParaRPr lang="en-ID" sz="1200" kern="1200" dirty="0"/>
        </a:p>
      </dsp:txBody>
      <dsp:txXfrm>
        <a:off x="6203555" y="1585861"/>
        <a:ext cx="1577360" cy="1830045"/>
      </dsp:txXfrm>
    </dsp:sp>
    <dsp:sp modelId="{7B874D22-8443-4B69-BB16-323537F6EFF6}">
      <dsp:nvSpPr>
        <dsp:cNvPr id="0" name=""/>
        <dsp:cNvSpPr/>
      </dsp:nvSpPr>
      <dsp:spPr>
        <a:xfrm>
          <a:off x="8157584" y="1500530"/>
          <a:ext cx="1748022" cy="2000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a:t>Pengujian dan Validasi</a:t>
          </a:r>
          <a:r>
            <a:rPr lang="id-ID" sz="1200" kern="1200"/>
            <a:t>: Menguji kemampuan alat dalam berbagai skenario, termasuk pengujian sinyal RF, RFID, dan IR, serta konektivitas IoT.</a:t>
          </a:r>
          <a:endParaRPr lang="en-ID" sz="1200" kern="1200" dirty="0"/>
        </a:p>
      </dsp:txBody>
      <dsp:txXfrm>
        <a:off x="8242915" y="1585861"/>
        <a:ext cx="1577360" cy="1830045"/>
      </dsp:txXfrm>
    </dsp:sp>
    <dsp:sp modelId="{01BDB187-F16C-435B-AF98-0379D89F9343}">
      <dsp:nvSpPr>
        <dsp:cNvPr id="0" name=""/>
        <dsp:cNvSpPr/>
      </dsp:nvSpPr>
      <dsp:spPr>
        <a:xfrm>
          <a:off x="10196943" y="1442459"/>
          <a:ext cx="1748022" cy="21168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Evaluasi TKDN</a:t>
          </a:r>
          <a:r>
            <a:rPr lang="id-ID" sz="1200" kern="1200" dirty="0"/>
            <a:t>: Menghitung dan memastikan komponen yang digunakan memenuhi syarat minimal TKDN, serta meneliti potensi penggunaan lebih banyak komponen lokal di masa depan.</a:t>
          </a:r>
          <a:endParaRPr lang="en-ID" sz="1200" kern="1200" dirty="0"/>
        </a:p>
      </dsp:txBody>
      <dsp:txXfrm>
        <a:off x="10282274" y="1527790"/>
        <a:ext cx="1577360" cy="19461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30DC2-CC2F-4944-BA04-966E9559DEAB}" type="datetimeFigureOut">
              <a:rPr lang="en-ID" smtClean="0"/>
              <a:t>06/01/2025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9253C-D65A-4FC0-A37C-B22F9822B259}" type="slidenum">
              <a:rPr lang="en-ID" smtClean="0"/>
              <a:t>‹#›</a:t>
            </a:fld>
            <a:endParaRPr lang="en-ID"/>
          </a:p>
        </p:txBody>
      </p:sp>
    </p:spTree>
    <p:extLst>
      <p:ext uri="{BB962C8B-B14F-4D97-AF65-F5344CB8AC3E}">
        <p14:creationId xmlns:p14="http://schemas.microsoft.com/office/powerpoint/2010/main" val="283255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BF7B462A-A4BB-4381-A02D-54225FA1111A}" type="slidenum">
              <a:rPr lang="en-ID" smtClean="0"/>
              <a:t>31</a:t>
            </a:fld>
            <a:endParaRPr lang="en-ID"/>
          </a:p>
        </p:txBody>
      </p:sp>
    </p:spTree>
    <p:extLst>
      <p:ext uri="{BB962C8B-B14F-4D97-AF65-F5344CB8AC3E}">
        <p14:creationId xmlns:p14="http://schemas.microsoft.com/office/powerpoint/2010/main" val="326638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50253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75047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01920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16964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78169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86039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1/6/2025</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31285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8553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4055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3842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87785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1/6/2025</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789180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dataunodc.un.org/dp-crime-corruption-offences" TargetMode="External"/><Relationship Id="rId2" Type="http://schemas.openxmlformats.org/officeDocument/2006/relationships/hyperlink" Target="https://www.cnnindonesia.com/teknologi/20240624122531-185-1113359/fakta-fakta-kebocoran-data-pdns-dalang-hingga-jumlah-tebusan" TargetMode="External"/><Relationship Id="rId1" Type="http://schemas.openxmlformats.org/officeDocument/2006/relationships/slideLayout" Target="../slideLayouts/slideLayout2.xml"/><Relationship Id="rId5" Type="http://schemas.openxmlformats.org/officeDocument/2006/relationships/hyperlink" Target="https://flipperzero.one/" TargetMode="External"/><Relationship Id="rId4" Type="http://schemas.openxmlformats.org/officeDocument/2006/relationships/hyperlink" Target="https://iot-analytics.com/number-connected-iot-devices/#:~:text=Number%20of%20connected%20IoT%20devices%20to%20grow%2013%25%20by%20end,by%20the%20end%20of%20202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35C33D14-2894-4D0B-A680-525CBB789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C7F13A46-6183-476D-B2BA-073C0E3225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7481D1-4DD3-45A2-B071-3900DD9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E7E168-B525-479D-B0B0-55103E5E9B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DD39E2-1720-4DA0-8AE6-88F24C0732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93677B-437F-4E88-BB63-A5E81FC5C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9BDB73-647A-4675-9946-A08137AA4A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7E0BD3-0A11-410E-82BA-FE1FDEFAEF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433527-1B36-4601-BA50-08897583ED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D3F476-1743-4F27-8525-899DE7AA36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427650-9C5D-4857-877B-F692E0A16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E06038-8E2F-47A8-A48A-082A4688F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62AAFFB-4BBF-44E9-A93D-73CD69B0A6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1BDC0F-1D22-4FCC-856C-8F05157BE0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6CA872-1012-4E50-B09E-2A4FFAA4E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7515C6-F35A-4FF0-AFE5-F30AFB104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C5328A-88E7-42E6-846C-79E3C42A3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B67772-4CFC-47D4-B340-24F59A06E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34457-5F3A-4072-8613-28DE1C6C30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09EABD-4ED9-4105-B031-A926D15E90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137950-C684-4026-B3A8-3C12C5B9DC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BBA354-F5F6-49B0-986C-663E7490A4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8A2891B-1902-4128-9EA2-9E47C63F12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468D001-CACA-4602-A2C8-6709DFEAD6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8074E4F-FCD6-4115-ADF3-537D13889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91D549D-527D-4E04-8657-6607994392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697C9FB-9333-4050-AA15-D78E190535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5C3AE99-7B8F-4399-B82E-42898B8050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610BEF6-D2AC-4950-932D-80D5BD793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A455F1-3220-4A1F-9C4C-FE1289BF28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1D9888-DBC1-4392-913C-E8F84BB638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021C553-8CED-4BC0-98A5-730C4D043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82ABD02-773D-C908-7AA9-3F4942040BCB}"/>
              </a:ext>
            </a:extLst>
          </p:cNvPr>
          <p:cNvSpPr>
            <a:spLocks noGrp="1"/>
          </p:cNvSpPr>
          <p:nvPr>
            <p:ph type="ctrTitle"/>
          </p:nvPr>
        </p:nvSpPr>
        <p:spPr>
          <a:xfrm>
            <a:off x="684225" y="564961"/>
            <a:ext cx="10495904" cy="1395872"/>
          </a:xfrm>
        </p:spPr>
        <p:txBody>
          <a:bodyPr>
            <a:normAutofit fontScale="90000"/>
          </a:bodyPr>
          <a:lstStyle/>
          <a:p>
            <a:br>
              <a:rPr lang="en-ID" dirty="0"/>
            </a:br>
            <a:r>
              <a:rPr lang="en-ID" dirty="0" err="1"/>
              <a:t>SignalForge</a:t>
            </a:r>
            <a:br>
              <a:rPr lang="en-ID" dirty="0"/>
            </a:br>
            <a:r>
              <a:rPr lang="en-ID" dirty="0"/>
              <a:t>(Alat </a:t>
            </a:r>
            <a:r>
              <a:rPr lang="en-ID" dirty="0" err="1"/>
              <a:t>Nirkabel</a:t>
            </a:r>
            <a:r>
              <a:rPr lang="en-ID" dirty="0"/>
              <a:t> </a:t>
            </a:r>
            <a:r>
              <a:rPr lang="en-ID" dirty="0" err="1"/>
              <a:t>Serbaguna</a:t>
            </a:r>
            <a:r>
              <a:rPr lang="en-ID" dirty="0"/>
              <a:t>)</a:t>
            </a:r>
          </a:p>
        </p:txBody>
      </p:sp>
      <p:sp>
        <p:nvSpPr>
          <p:cNvPr id="3" name="Subtitle 2">
            <a:extLst>
              <a:ext uri="{FF2B5EF4-FFF2-40B4-BE49-F238E27FC236}">
                <a16:creationId xmlns:a16="http://schemas.microsoft.com/office/drawing/2014/main" id="{E56B082C-CA91-A1FE-5713-21DF9FDE06EC}"/>
              </a:ext>
            </a:extLst>
          </p:cNvPr>
          <p:cNvSpPr>
            <a:spLocks noGrp="1"/>
          </p:cNvSpPr>
          <p:nvPr>
            <p:ph type="subTitle" idx="1"/>
          </p:nvPr>
        </p:nvSpPr>
        <p:spPr>
          <a:xfrm>
            <a:off x="677374" y="2342954"/>
            <a:ext cx="5398649" cy="1643320"/>
          </a:xfrm>
        </p:spPr>
        <p:txBody>
          <a:bodyPr>
            <a:normAutofit fontScale="77500" lnSpcReduction="20000"/>
          </a:bodyPr>
          <a:lstStyle/>
          <a:p>
            <a:r>
              <a:rPr lang="en-ID" i="1" dirty="0"/>
              <a:t>EL5032 PERANCANGAN SISTEM ELEKTRONIKA</a:t>
            </a:r>
          </a:p>
          <a:p>
            <a:r>
              <a:rPr lang="en-ID" b="1" dirty="0"/>
              <a:t>Tim </a:t>
            </a:r>
            <a:r>
              <a:rPr lang="en-ID" b="1" dirty="0" err="1"/>
              <a:t>Penyusun</a:t>
            </a:r>
            <a:r>
              <a:rPr lang="en-ID" b="1" dirty="0"/>
              <a:t>:</a:t>
            </a:r>
          </a:p>
          <a:p>
            <a:r>
              <a:rPr lang="en-ID" sz="1900" dirty="0"/>
              <a:t>Mohamad Imam Firdaus (23224002)</a:t>
            </a:r>
          </a:p>
          <a:p>
            <a:r>
              <a:rPr lang="en-ID" sz="1900" dirty="0" err="1"/>
              <a:t>Saufik</a:t>
            </a:r>
            <a:r>
              <a:rPr lang="en-ID" sz="1900" dirty="0"/>
              <a:t> Ramadhan (23222019)</a:t>
            </a:r>
          </a:p>
          <a:p>
            <a:endParaRPr lang="en-ID" dirty="0"/>
          </a:p>
        </p:txBody>
      </p:sp>
      <p:sp>
        <p:nvSpPr>
          <p:cNvPr id="44" name="Right Triangle 43">
            <a:extLst>
              <a:ext uri="{FF2B5EF4-FFF2-40B4-BE49-F238E27FC236}">
                <a16:creationId xmlns:a16="http://schemas.microsoft.com/office/drawing/2014/main" id="{33F2B4F9-421B-46F9-A5C1-235873782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94999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colorful background with waves&#10;&#10;Description automatically generated with medium confidence">
            <a:extLst>
              <a:ext uri="{FF2B5EF4-FFF2-40B4-BE49-F238E27FC236}">
                <a16:creationId xmlns:a16="http://schemas.microsoft.com/office/drawing/2014/main" id="{804C662E-211C-3BEB-3C25-134AB6113763}"/>
              </a:ext>
            </a:extLst>
          </p:cNvPr>
          <p:cNvPicPr>
            <a:picLocks noChangeAspect="1"/>
          </p:cNvPicPr>
          <p:nvPr/>
        </p:nvPicPr>
        <p:blipFill>
          <a:blip r:embed="rId2"/>
          <a:srcRect t="13670" r="2" b="27316"/>
          <a:stretch/>
        </p:blipFill>
        <p:spPr>
          <a:xfrm>
            <a:off x="1" y="3271957"/>
            <a:ext cx="12198212"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spTree>
    <p:extLst>
      <p:ext uri="{BB962C8B-B14F-4D97-AF65-F5344CB8AC3E}">
        <p14:creationId xmlns:p14="http://schemas.microsoft.com/office/powerpoint/2010/main" val="130478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0AAE-9778-41AF-9AD7-38923D08B60F}"/>
              </a:ext>
            </a:extLst>
          </p:cNvPr>
          <p:cNvSpPr>
            <a:spLocks noGrp="1"/>
          </p:cNvSpPr>
          <p:nvPr>
            <p:ph type="title"/>
          </p:nvPr>
        </p:nvSpPr>
        <p:spPr/>
        <p:txBody>
          <a:bodyPr/>
          <a:lstStyle/>
          <a:p>
            <a:r>
              <a:rPr lang="en-US" dirty="0"/>
              <a:t>Solusi dan </a:t>
            </a:r>
            <a:r>
              <a:rPr lang="en-US" dirty="0" err="1"/>
              <a:t>Metodologi</a:t>
            </a:r>
            <a:endParaRPr lang="en-ID" dirty="0"/>
          </a:p>
        </p:txBody>
      </p:sp>
      <p:graphicFrame>
        <p:nvGraphicFramePr>
          <p:cNvPr id="9" name="Content Placeholder 8">
            <a:extLst>
              <a:ext uri="{FF2B5EF4-FFF2-40B4-BE49-F238E27FC236}">
                <a16:creationId xmlns:a16="http://schemas.microsoft.com/office/drawing/2014/main" id="{F41AEF9A-0F2A-D4C8-3D7A-A0C7C81FB2FD}"/>
              </a:ext>
            </a:extLst>
          </p:cNvPr>
          <p:cNvGraphicFramePr>
            <a:graphicFrameLocks noGrp="1"/>
          </p:cNvGraphicFramePr>
          <p:nvPr>
            <p:ph idx="1"/>
            <p:extLst>
              <p:ext uri="{D42A27DB-BD31-4B8C-83A1-F6EECF244321}">
                <p14:modId xmlns:p14="http://schemas.microsoft.com/office/powerpoint/2010/main" val="4178350704"/>
              </p:ext>
            </p:extLst>
          </p:nvPr>
        </p:nvGraphicFramePr>
        <p:xfrm>
          <a:off x="123444" y="1673352"/>
          <a:ext cx="11945112" cy="5001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9267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7B7D-752E-6137-64D6-A562B0FD7922}"/>
              </a:ext>
            </a:extLst>
          </p:cNvPr>
          <p:cNvSpPr>
            <a:spLocks noGrp="1"/>
          </p:cNvSpPr>
          <p:nvPr>
            <p:ph type="title"/>
          </p:nvPr>
        </p:nvSpPr>
        <p:spPr/>
        <p:txBody>
          <a:bodyPr/>
          <a:lstStyle/>
          <a:p>
            <a:r>
              <a:rPr lang="en-US" dirty="0" err="1"/>
              <a:t>Anggota</a:t>
            </a:r>
            <a:r>
              <a:rPr lang="en-US" dirty="0"/>
              <a:t> Tim dan </a:t>
            </a:r>
            <a:r>
              <a:rPr lang="en-US" dirty="0" err="1"/>
              <a:t>Pembagian</a:t>
            </a:r>
            <a:r>
              <a:rPr lang="en-US" dirty="0"/>
              <a:t> </a:t>
            </a:r>
            <a:r>
              <a:rPr lang="en-US" dirty="0" err="1"/>
              <a:t>Kerja</a:t>
            </a:r>
            <a:endParaRPr lang="en-ID" dirty="0"/>
          </a:p>
        </p:txBody>
      </p:sp>
      <p:sp>
        <p:nvSpPr>
          <p:cNvPr id="5" name="Text Placeholder 4">
            <a:extLst>
              <a:ext uri="{FF2B5EF4-FFF2-40B4-BE49-F238E27FC236}">
                <a16:creationId xmlns:a16="http://schemas.microsoft.com/office/drawing/2014/main" id="{AF3EF526-77E9-9DB8-9A51-AE39C2617F2A}"/>
              </a:ext>
            </a:extLst>
          </p:cNvPr>
          <p:cNvSpPr>
            <a:spLocks noGrp="1"/>
          </p:cNvSpPr>
          <p:nvPr>
            <p:ph type="body" idx="1"/>
          </p:nvPr>
        </p:nvSpPr>
        <p:spPr>
          <a:xfrm>
            <a:off x="691078" y="2466231"/>
            <a:ext cx="4963444" cy="540072"/>
          </a:xfrm>
        </p:spPr>
        <p:txBody>
          <a:bodyPr/>
          <a:lstStyle/>
          <a:p>
            <a:r>
              <a:rPr lang="en-ID" dirty="0"/>
              <a:t>Mohamad Imam Firdaus</a:t>
            </a:r>
          </a:p>
        </p:txBody>
      </p:sp>
      <p:sp>
        <p:nvSpPr>
          <p:cNvPr id="6" name="Content Placeholder 5">
            <a:extLst>
              <a:ext uri="{FF2B5EF4-FFF2-40B4-BE49-F238E27FC236}">
                <a16:creationId xmlns:a16="http://schemas.microsoft.com/office/drawing/2014/main" id="{17D735F8-102E-D219-351E-F18A6A38A2A6}"/>
              </a:ext>
            </a:extLst>
          </p:cNvPr>
          <p:cNvSpPr>
            <a:spLocks noGrp="1"/>
          </p:cNvSpPr>
          <p:nvPr>
            <p:ph sz="half" idx="2"/>
          </p:nvPr>
        </p:nvSpPr>
        <p:spPr>
          <a:xfrm>
            <a:off x="691078" y="3207380"/>
            <a:ext cx="4963444" cy="2672292"/>
          </a:xfrm>
        </p:spPr>
        <p:txBody>
          <a:bodyPr/>
          <a:lstStyle/>
          <a:p>
            <a:r>
              <a:rPr lang="en-ID" dirty="0"/>
              <a:t>PCB Routing</a:t>
            </a:r>
          </a:p>
          <a:p>
            <a:r>
              <a:rPr lang="en-ID" dirty="0" err="1"/>
              <a:t>Fabrikasi</a:t>
            </a:r>
            <a:endParaRPr lang="en-ID" dirty="0"/>
          </a:p>
          <a:p>
            <a:r>
              <a:rPr lang="en-ID" dirty="0" err="1"/>
              <a:t>Pengembangan</a:t>
            </a:r>
            <a:r>
              <a:rPr lang="en-ID" dirty="0"/>
              <a:t> Firmware</a:t>
            </a:r>
          </a:p>
          <a:p>
            <a:r>
              <a:rPr lang="en-ID" dirty="0" err="1"/>
              <a:t>Dokumentasi</a:t>
            </a:r>
            <a:endParaRPr lang="en-ID" dirty="0"/>
          </a:p>
          <a:p>
            <a:endParaRPr lang="en-ID" dirty="0"/>
          </a:p>
        </p:txBody>
      </p:sp>
      <p:sp>
        <p:nvSpPr>
          <p:cNvPr id="7" name="Text Placeholder 6">
            <a:extLst>
              <a:ext uri="{FF2B5EF4-FFF2-40B4-BE49-F238E27FC236}">
                <a16:creationId xmlns:a16="http://schemas.microsoft.com/office/drawing/2014/main" id="{150B73EB-DEC0-7CB4-A539-A931A0BAA871}"/>
              </a:ext>
            </a:extLst>
          </p:cNvPr>
          <p:cNvSpPr>
            <a:spLocks noGrp="1"/>
          </p:cNvSpPr>
          <p:nvPr>
            <p:ph type="body" sz="quarter" idx="3"/>
          </p:nvPr>
        </p:nvSpPr>
        <p:spPr>
          <a:xfrm>
            <a:off x="6103351" y="2466231"/>
            <a:ext cx="4900298" cy="540072"/>
          </a:xfrm>
        </p:spPr>
        <p:txBody>
          <a:bodyPr/>
          <a:lstStyle/>
          <a:p>
            <a:r>
              <a:rPr lang="en-ID" dirty="0" err="1"/>
              <a:t>Saufik</a:t>
            </a:r>
            <a:r>
              <a:rPr lang="en-ID" dirty="0"/>
              <a:t> Ramadhan</a:t>
            </a:r>
          </a:p>
        </p:txBody>
      </p:sp>
      <p:sp>
        <p:nvSpPr>
          <p:cNvPr id="8" name="Content Placeholder 7">
            <a:extLst>
              <a:ext uri="{FF2B5EF4-FFF2-40B4-BE49-F238E27FC236}">
                <a16:creationId xmlns:a16="http://schemas.microsoft.com/office/drawing/2014/main" id="{9D70500C-5899-A02A-273E-82C8F59FD997}"/>
              </a:ext>
            </a:extLst>
          </p:cNvPr>
          <p:cNvSpPr>
            <a:spLocks noGrp="1"/>
          </p:cNvSpPr>
          <p:nvPr>
            <p:ph sz="quarter" idx="4"/>
          </p:nvPr>
        </p:nvSpPr>
        <p:spPr>
          <a:xfrm>
            <a:off x="6103351" y="3207379"/>
            <a:ext cx="4900298" cy="2672292"/>
          </a:xfrm>
        </p:spPr>
        <p:txBody>
          <a:bodyPr/>
          <a:lstStyle/>
          <a:p>
            <a:r>
              <a:rPr lang="en-ID" dirty="0" err="1"/>
              <a:t>Riset</a:t>
            </a:r>
            <a:r>
              <a:rPr lang="en-ID" dirty="0"/>
              <a:t> dan </a:t>
            </a:r>
            <a:r>
              <a:rPr lang="en-ID" dirty="0" err="1"/>
              <a:t>Studi</a:t>
            </a:r>
            <a:r>
              <a:rPr lang="en-ID" dirty="0"/>
              <a:t> </a:t>
            </a:r>
            <a:r>
              <a:rPr lang="en-ID" dirty="0" err="1"/>
              <a:t>Literatur</a:t>
            </a:r>
            <a:endParaRPr lang="en-ID" dirty="0"/>
          </a:p>
          <a:p>
            <a:r>
              <a:rPr lang="en-ID" dirty="0" err="1"/>
              <a:t>Perancangan</a:t>
            </a:r>
            <a:r>
              <a:rPr lang="en-ID" dirty="0"/>
              <a:t> </a:t>
            </a:r>
            <a:r>
              <a:rPr lang="en-ID" dirty="0" err="1"/>
              <a:t>Skematik</a:t>
            </a:r>
            <a:endParaRPr lang="en-ID" dirty="0"/>
          </a:p>
          <a:p>
            <a:r>
              <a:rPr lang="en-ID" dirty="0" err="1"/>
              <a:t>Pengembangan</a:t>
            </a:r>
            <a:r>
              <a:rPr lang="en-ID" dirty="0"/>
              <a:t> Firmware</a:t>
            </a:r>
          </a:p>
          <a:p>
            <a:r>
              <a:rPr lang="en-ID" dirty="0" err="1"/>
              <a:t>Dokumentasi</a:t>
            </a:r>
            <a:endParaRPr lang="en-ID" dirty="0"/>
          </a:p>
        </p:txBody>
      </p:sp>
    </p:spTree>
    <p:extLst>
      <p:ext uri="{BB962C8B-B14F-4D97-AF65-F5344CB8AC3E}">
        <p14:creationId xmlns:p14="http://schemas.microsoft.com/office/powerpoint/2010/main" val="172231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07964-AA2A-0359-AF7F-321BB873B3E8}"/>
              </a:ext>
            </a:extLst>
          </p:cNvPr>
          <p:cNvSpPr>
            <a:spLocks noGrp="1"/>
          </p:cNvSpPr>
          <p:nvPr>
            <p:ph type="title"/>
          </p:nvPr>
        </p:nvSpPr>
        <p:spPr/>
        <p:txBody>
          <a:bodyPr/>
          <a:lstStyle/>
          <a:p>
            <a:r>
              <a:rPr lang="en-US" dirty="0" err="1"/>
              <a:t>Referensi</a:t>
            </a:r>
            <a:endParaRPr lang="en-ID" dirty="0"/>
          </a:p>
        </p:txBody>
      </p:sp>
      <p:sp>
        <p:nvSpPr>
          <p:cNvPr id="5" name="Content Placeholder 4">
            <a:extLst>
              <a:ext uri="{FF2B5EF4-FFF2-40B4-BE49-F238E27FC236}">
                <a16:creationId xmlns:a16="http://schemas.microsoft.com/office/drawing/2014/main" id="{C176BB19-EB5C-E386-0DAE-8C624D32C675}"/>
              </a:ext>
            </a:extLst>
          </p:cNvPr>
          <p:cNvSpPr>
            <a:spLocks noGrp="1"/>
          </p:cNvSpPr>
          <p:nvPr>
            <p:ph idx="1"/>
          </p:nvPr>
        </p:nvSpPr>
        <p:spPr/>
        <p:txBody>
          <a:bodyPr>
            <a:normAutofit fontScale="70000" lnSpcReduction="20000"/>
          </a:bodyPr>
          <a:lstStyle/>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[1]  Tim, “Fakta-fakta Kebocoran Data PDNS, Dalang hingga Jumlah Tebusan,”  CNN Indonesia (2024), </a:t>
            </a:r>
            <a:r>
              <a:rPr lang="id-ID" sz="18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2"/>
              </a:rPr>
              <a:t>https://www.cnnindonesia.com/teknologi/20240624122531-185-1113359/fakta-fakta-kebocoran-data-pdns-dalang-hingga-jumlah-tebusan</a:t>
            </a:r>
            <a:r>
              <a:rPr lang="id-ID" sz="1800" dirty="0">
                <a:effectLst/>
                <a:latin typeface="Aptos" panose="020B0004020202020204" pitchFamily="34" charset="0"/>
                <a:ea typeface="Calibri" panose="020F0502020204030204" pitchFamily="34" charset="0"/>
                <a:cs typeface="Times New Roman" panose="02020603050405020304" pitchFamily="18" charset="0"/>
              </a:rPr>
              <a:t>, diakses pada 08/10/2024.</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[2]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Corruption</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and</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Economic</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Crime</a:t>
            </a:r>
            <a:r>
              <a:rPr lang="id-ID" sz="1800" dirty="0">
                <a:effectLst/>
                <a:latin typeface="Aptos" panose="020B0004020202020204" pitchFamily="34" charset="0"/>
                <a:ea typeface="Calibri" panose="020F0502020204030204" pitchFamily="34" charset="0"/>
                <a:cs typeface="Times New Roman" panose="02020603050405020304" pitchFamily="18" charset="0"/>
              </a:rPr>
              <a:t>,” UNDOC (2024) , </a:t>
            </a:r>
            <a:r>
              <a:rPr lang="id-ID" sz="18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3"/>
              </a:rPr>
              <a:t>https://dataunodc.un.org/dp-crime-corruption-offences</a:t>
            </a:r>
            <a:r>
              <a:rPr lang="id-ID" sz="1800" dirty="0">
                <a:effectLst/>
                <a:latin typeface="Aptos" panose="020B0004020202020204" pitchFamily="34" charset="0"/>
                <a:ea typeface="Calibri" panose="020F0502020204030204" pitchFamily="34" charset="0"/>
                <a:cs typeface="Times New Roman" panose="02020603050405020304" pitchFamily="18" charset="0"/>
              </a:rPr>
              <a:t>, diakses pada 08/10/2024.</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[3] W. Iqbal, H. Abbas, M.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Daneshmand</a:t>
            </a:r>
            <a:r>
              <a:rPr lang="id-ID" sz="1800" dirty="0">
                <a:effectLst/>
                <a:latin typeface="Aptos" panose="020B0004020202020204" pitchFamily="34" charset="0"/>
                <a:ea typeface="Calibri" panose="020F0502020204030204" pitchFamily="34" charset="0"/>
                <a:cs typeface="Times New Roman" panose="02020603050405020304" pitchFamily="18" charset="0"/>
              </a:rPr>
              <a:t>, B. Rauf dan Y. A.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Bangash</a:t>
            </a:r>
            <a:r>
              <a:rPr lang="id-ID" sz="1800" dirty="0">
                <a:effectLst/>
                <a:latin typeface="Aptos" panose="020B0004020202020204" pitchFamily="34" charset="0"/>
                <a:ea typeface="Calibri" panose="020F0502020204030204" pitchFamily="34" charset="0"/>
                <a:cs typeface="Times New Roman" panose="02020603050405020304" pitchFamily="18" charset="0"/>
              </a:rPr>
              <a:t>, "An In-</a:t>
            </a:r>
            <a:r>
              <a:rPr lang="id-ID" sz="1800" dirty="0" err="1">
                <a:effectLst/>
                <a:latin typeface="Aptos" panose="020B0004020202020204" pitchFamily="34" charset="0"/>
                <a:ea typeface="Calibri" panose="020F0502020204030204" pitchFamily="34" charset="0"/>
                <a:cs typeface="Times New Roman" panose="02020603050405020304" pitchFamily="18" charset="0"/>
              </a:rPr>
              <a:t>Depth</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Analysis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of</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Security</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Requirements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Challenges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and</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Their</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Countermeasures</a:t>
            </a:r>
            <a:r>
              <a:rPr lang="id-ID" sz="1800" dirty="0">
                <a:effectLst/>
                <a:latin typeface="Aptos" panose="020B0004020202020204" pitchFamily="34" charset="0"/>
                <a:ea typeface="Calibri" panose="020F0502020204030204" pitchFamily="34" charset="0"/>
                <a:cs typeface="Times New Roman" panose="02020603050405020304" pitchFamily="18" charset="0"/>
              </a:rPr>
              <a:t> via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Software-Defined</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Security</a:t>
            </a:r>
            <a:r>
              <a:rPr lang="id-ID" sz="1800" dirty="0">
                <a:effectLst/>
                <a:latin typeface="Aptos" panose="020B0004020202020204" pitchFamily="34" charset="0"/>
                <a:ea typeface="Calibri" panose="020F0502020204030204" pitchFamily="34" charset="0"/>
                <a:cs typeface="Times New Roman" panose="02020603050405020304" pitchFamily="18" charset="0"/>
              </a:rPr>
              <a:t>," IEEE Internet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of</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Things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Journal</a:t>
            </a:r>
            <a:r>
              <a:rPr lang="id-ID" sz="1800" dirty="0">
                <a:effectLst/>
                <a:latin typeface="Aptos" panose="020B0004020202020204" pitchFamily="34" charset="0"/>
                <a:ea typeface="Calibri" panose="020F0502020204030204" pitchFamily="34" charset="0"/>
                <a:cs typeface="Times New Roman" panose="02020603050405020304" pitchFamily="18" charset="0"/>
              </a:rPr>
              <a:t>, vol. 7, no. 10,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pp</a:t>
            </a:r>
            <a:r>
              <a:rPr lang="id-ID" sz="1800" dirty="0">
                <a:effectLst/>
                <a:latin typeface="Aptos" panose="020B0004020202020204" pitchFamily="34" charset="0"/>
                <a:ea typeface="Calibri" panose="020F0502020204030204" pitchFamily="34" charset="0"/>
                <a:cs typeface="Times New Roman" panose="02020603050405020304" pitchFamily="18" charset="0"/>
              </a:rPr>
              <a:t>. 10250-10276,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Oct</a:t>
            </a:r>
            <a:r>
              <a:rPr lang="id-ID" sz="1800" dirty="0">
                <a:effectLst/>
                <a:latin typeface="Aptos" panose="020B0004020202020204" pitchFamily="34" charset="0"/>
                <a:ea typeface="Calibri" panose="020F0502020204030204" pitchFamily="34" charset="0"/>
                <a:cs typeface="Times New Roman" panose="02020603050405020304" pitchFamily="18" charset="0"/>
              </a:rPr>
              <a:t>. 2020).</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[4]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Satyajit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Sinha</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Connected</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device</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market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update</a:t>
            </a:r>
            <a:r>
              <a:rPr lang="id-ID" sz="1800" dirty="0">
                <a:effectLst/>
                <a:latin typeface="Aptos" panose="020B0004020202020204" pitchFamily="34" charset="0"/>
                <a:ea typeface="Calibri" panose="020F0502020204030204" pitchFamily="34" charset="0"/>
                <a:cs typeface="Times New Roman" panose="02020603050405020304" pitchFamily="18" charset="0"/>
              </a:rPr>
              <a:t>—Summer 2024,”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Analytics</a:t>
            </a:r>
            <a:r>
              <a:rPr lang="id-ID" sz="1800" dirty="0">
                <a:effectLst/>
                <a:latin typeface="Aptos" panose="020B0004020202020204" pitchFamily="34" charset="0"/>
                <a:ea typeface="Calibri" panose="020F0502020204030204" pitchFamily="34" charset="0"/>
                <a:cs typeface="Times New Roman" panose="02020603050405020304" pitchFamily="18" charset="0"/>
              </a:rPr>
              <a:t> (2024), </a:t>
            </a:r>
            <a:r>
              <a:rPr lang="id-ID" sz="18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4"/>
              </a:rPr>
              <a:t>https://iot-analytics.com/number-connected-iot-devices/#:~:text=Number%20of%20connected%20IoT%20devices%20to%20grow%2013%25%20by%20end,by%20the%20end%20of%202024</a:t>
            </a:r>
            <a:r>
              <a:rPr lang="id-ID" sz="1800" dirty="0">
                <a:effectLst/>
                <a:latin typeface="Aptos" panose="020B0004020202020204" pitchFamily="34" charset="0"/>
                <a:ea typeface="Calibri" panose="020F0502020204030204" pitchFamily="34" charset="0"/>
                <a:cs typeface="Times New Roman" panose="02020603050405020304" pitchFamily="18" charset="0"/>
              </a:rPr>
              <a:t>, diakses pada 09/10/2024.</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id-ID" sz="1800" dirty="0">
                <a:effectLst/>
                <a:latin typeface="Aptos" panose="020B0004020202020204" pitchFamily="34" charset="0"/>
                <a:ea typeface="Calibri" panose="020F0502020204030204" pitchFamily="34" charset="0"/>
                <a:cs typeface="Times New Roman" panose="02020603050405020304" pitchFamily="18" charset="0"/>
              </a:rPr>
              <a:t>[5]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Flipper</a:t>
            </a:r>
            <a:r>
              <a:rPr lang="id-ID" sz="1800" dirty="0">
                <a:effectLst/>
                <a:latin typeface="Aptos" panose="020B0004020202020204" pitchFamily="34" charset="0"/>
                <a:ea typeface="Calibri" panose="020F0502020204030204" pitchFamily="34" charset="0"/>
                <a:cs typeface="Times New Roman" panose="02020603050405020304" pitchFamily="18" charset="0"/>
              </a:rPr>
              <a:t> Zero – Multi-</a:t>
            </a:r>
            <a:r>
              <a:rPr lang="id-ID" sz="1800" dirty="0" err="1">
                <a:effectLst/>
                <a:latin typeface="Aptos" panose="020B0004020202020204" pitchFamily="34" charset="0"/>
                <a:ea typeface="Calibri" panose="020F0502020204030204" pitchFamily="34" charset="0"/>
                <a:cs typeface="Times New Roman" panose="02020603050405020304" pitchFamily="18" charset="0"/>
              </a:rPr>
              <a:t>tool</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Device</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for</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dirty="0" err="1">
                <a:effectLst/>
                <a:latin typeface="Aptos" panose="020B0004020202020204" pitchFamily="34" charset="0"/>
                <a:ea typeface="Calibri" panose="020F0502020204030204" pitchFamily="34" charset="0"/>
                <a:cs typeface="Times New Roman" panose="02020603050405020304" pitchFamily="18" charset="0"/>
              </a:rPr>
              <a:t>Geeks</a:t>
            </a:r>
            <a:r>
              <a:rPr lang="id-ID" sz="1800" dirty="0">
                <a:effectLst/>
                <a:latin typeface="Aptos" panose="020B0004020202020204" pitchFamily="34" charset="0"/>
                <a:ea typeface="Calibri" panose="020F0502020204030204" pitchFamily="34" charset="0"/>
                <a:cs typeface="Times New Roman" panose="02020603050405020304" pitchFamily="18" charset="0"/>
              </a:rPr>
              <a:t>,” </a:t>
            </a:r>
            <a:r>
              <a:rPr lang="id-ID" sz="1800" u="sng" dirty="0">
                <a:solidFill>
                  <a:srgbClr val="4472C4"/>
                </a:solidFill>
                <a:effectLst/>
                <a:latin typeface="Aptos" panose="020B0004020202020204" pitchFamily="34" charset="0"/>
                <a:ea typeface="Calibri" panose="020F0502020204030204" pitchFamily="34" charset="0"/>
                <a:cs typeface="Times New Roman" panose="02020603050405020304" pitchFamily="18" charset="0"/>
                <a:hlinkClick r:id="rId5"/>
              </a:rPr>
              <a:t>https://flipperzero.one</a:t>
            </a:r>
            <a:r>
              <a:rPr lang="id-ID" sz="1800" dirty="0">
                <a:effectLst/>
                <a:latin typeface="Aptos" panose="020B0004020202020204" pitchFamily="34" charset="0"/>
                <a:ea typeface="Calibri" panose="020F0502020204030204" pitchFamily="34" charset="0"/>
                <a:cs typeface="Times New Roman" panose="02020603050405020304" pitchFamily="18" charset="0"/>
              </a:rPr>
              <a:t>, diakses pada 08/10/2024.</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786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Right Triangle 41">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4" name="Rectangle 43">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6" name="Group 45">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7" name="Straight Connector 46">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9" name="Right Triangle 78">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D9E0489-ABC9-F393-EA20-683383A13795}"/>
              </a:ext>
            </a:extLst>
          </p:cNvPr>
          <p:cNvSpPr>
            <a:spLocks noGrp="1"/>
          </p:cNvSpPr>
          <p:nvPr>
            <p:ph type="title"/>
          </p:nvPr>
        </p:nvSpPr>
        <p:spPr>
          <a:xfrm>
            <a:off x="1169071" y="722904"/>
            <a:ext cx="9821130" cy="866665"/>
          </a:xfrm>
        </p:spPr>
        <p:txBody>
          <a:bodyPr vert="horz" lIns="91440" tIns="45720" rIns="91440" bIns="45720" rtlCol="0" anchor="b">
            <a:normAutofit fontScale="90000"/>
          </a:bodyPr>
          <a:lstStyle/>
          <a:p>
            <a:pPr algn="ctr"/>
            <a:r>
              <a:rPr lang="en-US" sz="5400" dirty="0" err="1"/>
              <a:t>Anggaran</a:t>
            </a:r>
            <a:r>
              <a:rPr lang="en-US" sz="5400" dirty="0"/>
              <a:t> </a:t>
            </a:r>
            <a:r>
              <a:rPr lang="en-US" sz="5400" dirty="0" err="1"/>
              <a:t>Biaya</a:t>
            </a:r>
            <a:endParaRPr lang="en-US" sz="5400" dirty="0"/>
          </a:p>
        </p:txBody>
      </p:sp>
      <p:graphicFrame>
        <p:nvGraphicFramePr>
          <p:cNvPr id="4" name="Content Placeholder 3">
            <a:extLst>
              <a:ext uri="{FF2B5EF4-FFF2-40B4-BE49-F238E27FC236}">
                <a16:creationId xmlns:a16="http://schemas.microsoft.com/office/drawing/2014/main" id="{84F63EB8-C9E2-307F-EBFA-5BB66A68331E}"/>
              </a:ext>
            </a:extLst>
          </p:cNvPr>
          <p:cNvGraphicFramePr>
            <a:graphicFrameLocks noGrp="1"/>
          </p:cNvGraphicFramePr>
          <p:nvPr>
            <p:ph idx="1"/>
            <p:extLst>
              <p:ext uri="{D42A27DB-BD31-4B8C-83A1-F6EECF244321}">
                <p14:modId xmlns:p14="http://schemas.microsoft.com/office/powerpoint/2010/main" val="453644359"/>
              </p:ext>
            </p:extLst>
          </p:nvPr>
        </p:nvGraphicFramePr>
        <p:xfrm>
          <a:off x="2779300" y="1972070"/>
          <a:ext cx="6748618" cy="4442775"/>
        </p:xfrm>
        <a:graphic>
          <a:graphicData uri="http://schemas.openxmlformats.org/drawingml/2006/table">
            <a:tbl>
              <a:tblPr firstRow="1" firstCol="1" bandRow="1">
                <a:tableStyleId>{3B4B98B0-60AC-42C2-AFA5-B58CD77FA1E5}</a:tableStyleId>
              </a:tblPr>
              <a:tblGrid>
                <a:gridCol w="634606">
                  <a:extLst>
                    <a:ext uri="{9D8B030D-6E8A-4147-A177-3AD203B41FA5}">
                      <a16:colId xmlns:a16="http://schemas.microsoft.com/office/drawing/2014/main" val="2637399413"/>
                    </a:ext>
                  </a:extLst>
                </a:gridCol>
                <a:gridCol w="2937773">
                  <a:extLst>
                    <a:ext uri="{9D8B030D-6E8A-4147-A177-3AD203B41FA5}">
                      <a16:colId xmlns:a16="http://schemas.microsoft.com/office/drawing/2014/main" val="4160533223"/>
                    </a:ext>
                  </a:extLst>
                </a:gridCol>
                <a:gridCol w="1498665">
                  <a:extLst>
                    <a:ext uri="{9D8B030D-6E8A-4147-A177-3AD203B41FA5}">
                      <a16:colId xmlns:a16="http://schemas.microsoft.com/office/drawing/2014/main" val="3331678882"/>
                    </a:ext>
                  </a:extLst>
                </a:gridCol>
                <a:gridCol w="1677574">
                  <a:extLst>
                    <a:ext uri="{9D8B030D-6E8A-4147-A177-3AD203B41FA5}">
                      <a16:colId xmlns:a16="http://schemas.microsoft.com/office/drawing/2014/main" val="3730647391"/>
                    </a:ext>
                  </a:extLst>
                </a:gridCol>
              </a:tblGrid>
              <a:tr h="274252">
                <a:tc>
                  <a:txBody>
                    <a:bodyPr/>
                    <a:lstStyle/>
                    <a:p>
                      <a:r>
                        <a:rPr lang="id-ID" sz="1200" b="1" cap="none" spc="0">
                          <a:solidFill>
                            <a:schemeClr val="tx1"/>
                          </a:solidFill>
                          <a:effectLst/>
                        </a:rPr>
                        <a:t>NO</a:t>
                      </a:r>
                      <a:endParaRPr lang="en-ID" sz="1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nchor="b"/>
                </a:tc>
                <a:tc>
                  <a:txBody>
                    <a:bodyPr/>
                    <a:lstStyle/>
                    <a:p>
                      <a:r>
                        <a:rPr lang="id-ID" sz="1200" b="1" cap="none" spc="0" dirty="0" err="1">
                          <a:solidFill>
                            <a:schemeClr val="tx1"/>
                          </a:solidFill>
                          <a:effectLst/>
                        </a:rPr>
                        <a:t>Part</a:t>
                      </a:r>
                      <a:endParaRPr lang="en-ID" sz="12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nchor="b"/>
                </a:tc>
                <a:tc>
                  <a:txBody>
                    <a:bodyPr/>
                    <a:lstStyle/>
                    <a:p>
                      <a:r>
                        <a:rPr lang="id-ID" sz="1200" b="1" cap="none" spc="0" dirty="0">
                          <a:solidFill>
                            <a:schemeClr val="tx1"/>
                          </a:solidFill>
                          <a:effectLst/>
                        </a:rPr>
                        <a:t>Satuan</a:t>
                      </a:r>
                      <a:endParaRPr lang="en-ID" sz="12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nchor="b"/>
                </a:tc>
                <a:tc>
                  <a:txBody>
                    <a:bodyPr/>
                    <a:lstStyle/>
                    <a:p>
                      <a:r>
                        <a:rPr lang="id-ID" sz="1200" b="1" cap="none" spc="0">
                          <a:solidFill>
                            <a:schemeClr val="tx1"/>
                          </a:solidFill>
                          <a:effectLst/>
                        </a:rPr>
                        <a:t>Harga</a:t>
                      </a:r>
                      <a:endParaRPr lang="en-ID" sz="1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nchor="b"/>
                </a:tc>
                <a:extLst>
                  <a:ext uri="{0D108BD9-81ED-4DB2-BD59-A6C34878D82A}">
                    <a16:rowId xmlns:a16="http://schemas.microsoft.com/office/drawing/2014/main" val="4178184961"/>
                  </a:ext>
                </a:extLst>
              </a:tr>
              <a:tr h="748575">
                <a:tc>
                  <a:txBody>
                    <a:bodyPr/>
                    <a:lstStyle/>
                    <a:p>
                      <a:r>
                        <a:rPr lang="id-ID" sz="1050" b="1" cap="none" spc="0" dirty="0">
                          <a:solidFill>
                            <a:schemeClr val="tx1"/>
                          </a:solidFill>
                          <a:effectLst/>
                        </a:rPr>
                        <a:t>1</a:t>
                      </a:r>
                      <a:endParaRPr lang="en-ID" sz="105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dirty="0" err="1">
                          <a:solidFill>
                            <a:schemeClr val="tx1"/>
                          </a:solidFill>
                          <a:effectLst/>
                        </a:rPr>
                        <a:t>Microprocessor</a:t>
                      </a:r>
                      <a:r>
                        <a:rPr lang="id-ID" sz="1050" cap="none" spc="0" dirty="0">
                          <a:solidFill>
                            <a:schemeClr val="tx1"/>
                          </a:solidFill>
                          <a:effectLst/>
                        </a:rPr>
                        <a:t> / </a:t>
                      </a:r>
                      <a:r>
                        <a:rPr lang="id-ID" sz="1050" cap="none" spc="0" dirty="0" err="1">
                          <a:solidFill>
                            <a:schemeClr val="tx1"/>
                          </a:solidFill>
                          <a:effectLst/>
                        </a:rPr>
                        <a:t>Microcontroller</a:t>
                      </a:r>
                      <a:r>
                        <a:rPr lang="id-ID" sz="1050" cap="none" spc="0" dirty="0">
                          <a:solidFill>
                            <a:schemeClr val="tx1"/>
                          </a:solidFill>
                          <a:effectLst/>
                        </a:rPr>
                        <a:t> :</a:t>
                      </a:r>
                      <a:br>
                        <a:rPr lang="id-ID" sz="1050" cap="none" spc="0" dirty="0">
                          <a:solidFill>
                            <a:schemeClr val="tx1"/>
                          </a:solidFill>
                          <a:effectLst/>
                        </a:rPr>
                      </a:br>
                      <a:r>
                        <a:rPr lang="id-ID" sz="1050" cap="none" spc="0" dirty="0">
                          <a:solidFill>
                            <a:schemeClr val="tx1"/>
                          </a:solidFill>
                          <a:effectLst/>
                        </a:rPr>
                        <a:t>ESP32-C6</a:t>
                      </a:r>
                      <a:endParaRPr lang="en-ID" sz="1050" cap="none" spc="0" dirty="0">
                        <a:solidFill>
                          <a:schemeClr val="tx1"/>
                        </a:solidFill>
                        <a:effectLst/>
                      </a:endParaRPr>
                    </a:p>
                    <a:p>
                      <a:r>
                        <a:rPr lang="id-ID" sz="1050" cap="none" spc="0" dirty="0">
                          <a:solidFill>
                            <a:schemeClr val="tx1"/>
                          </a:solidFill>
                          <a:effectLst/>
                        </a:rPr>
                        <a:t>RP2040 (</a:t>
                      </a:r>
                      <a:r>
                        <a:rPr lang="id-ID" sz="1050" cap="none" spc="0" dirty="0" err="1">
                          <a:solidFill>
                            <a:schemeClr val="tx1"/>
                          </a:solidFill>
                          <a:effectLst/>
                        </a:rPr>
                        <a:t>alternatives</a:t>
                      </a:r>
                      <a:r>
                        <a:rPr lang="id-ID" sz="1050" cap="none" spc="0" dirty="0">
                          <a:solidFill>
                            <a:schemeClr val="tx1"/>
                          </a:solidFill>
                          <a:effectLst/>
                        </a:rPr>
                        <a:t>)</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 </a:t>
                      </a:r>
                      <a:endParaRPr lang="en-ID" sz="1050" cap="none" spc="0" dirty="0">
                        <a:solidFill>
                          <a:schemeClr val="tx1"/>
                        </a:solidFill>
                        <a:effectLst/>
                      </a:endParaRPr>
                    </a:p>
                    <a:p>
                      <a:pPr algn="ctr"/>
                      <a:r>
                        <a:rPr lang="id-ID" sz="1050" cap="none" spc="0" dirty="0">
                          <a:solidFill>
                            <a:schemeClr val="tx1"/>
                          </a:solidFill>
                          <a:effectLst/>
                        </a:rPr>
                        <a:t>1</a:t>
                      </a:r>
                      <a:endParaRPr lang="en-ID" sz="1050" cap="none" spc="0" dirty="0">
                        <a:solidFill>
                          <a:schemeClr val="tx1"/>
                        </a:solidFill>
                        <a:effectLst/>
                      </a:endParaRPr>
                    </a:p>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 </a:t>
                      </a:r>
                      <a:endParaRPr lang="en-ID" sz="1050" cap="none" spc="0" dirty="0">
                        <a:solidFill>
                          <a:schemeClr val="tx1"/>
                        </a:solidFill>
                        <a:effectLst/>
                      </a:endParaRPr>
                    </a:p>
                    <a:p>
                      <a:pPr algn="r"/>
                      <a:r>
                        <a:rPr lang="id-ID" sz="1050" cap="none" spc="0" dirty="0">
                          <a:solidFill>
                            <a:schemeClr val="tx1"/>
                          </a:solidFill>
                          <a:effectLst/>
                        </a:rPr>
                        <a:t>Rp. 135.000</a:t>
                      </a:r>
                      <a:endParaRPr lang="en-ID" sz="1050" cap="none" spc="0" dirty="0">
                        <a:solidFill>
                          <a:schemeClr val="tx1"/>
                        </a:solidFill>
                        <a:effectLst/>
                      </a:endParaRPr>
                    </a:p>
                    <a:p>
                      <a:pPr algn="r"/>
                      <a:r>
                        <a:rPr lang="id-ID" sz="1050" cap="none" spc="0" dirty="0">
                          <a:solidFill>
                            <a:schemeClr val="tx1"/>
                          </a:solidFill>
                          <a:effectLst/>
                        </a:rPr>
                        <a:t>Rp. 51.000</a:t>
                      </a:r>
                      <a:endParaRPr lang="en-ID" sz="1050" cap="none" spc="0" dirty="0">
                        <a:solidFill>
                          <a:schemeClr val="tx1"/>
                        </a:solidFill>
                        <a:effectLst/>
                      </a:endParaRPr>
                    </a:p>
                    <a:p>
                      <a:pPr algn="r"/>
                      <a:r>
                        <a:rPr lang="id-ID" sz="1050" cap="none" spc="0" dirty="0">
                          <a:solidFill>
                            <a:schemeClr val="tx1"/>
                          </a:solidFill>
                          <a:effectLst/>
                        </a:rPr>
                        <a:t> </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424025256"/>
                  </a:ext>
                </a:extLst>
              </a:tr>
              <a:tr h="416549">
                <a:tc>
                  <a:txBody>
                    <a:bodyPr/>
                    <a:lstStyle/>
                    <a:p>
                      <a:r>
                        <a:rPr lang="id-ID" sz="1050" b="1" cap="none" spc="0">
                          <a:solidFill>
                            <a:schemeClr val="tx1"/>
                          </a:solidFill>
                          <a:effectLst/>
                        </a:rPr>
                        <a:t>2</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NFC Reader (13.56MHz) :</a:t>
                      </a:r>
                      <a:endParaRPr lang="en-ID" sz="1050" cap="none" spc="0">
                        <a:solidFill>
                          <a:schemeClr val="tx1"/>
                        </a:solidFill>
                        <a:effectLst/>
                      </a:endParaRPr>
                    </a:p>
                    <a:p>
                      <a:r>
                        <a:rPr lang="id-ID" sz="1050" cap="none" spc="0">
                          <a:solidFill>
                            <a:schemeClr val="tx1"/>
                          </a:solidFill>
                          <a:effectLst/>
                        </a:rPr>
                        <a:t>PN532</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50.000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770406010"/>
                  </a:ext>
                </a:extLst>
              </a:tr>
              <a:tr h="416549">
                <a:tc>
                  <a:txBody>
                    <a:bodyPr/>
                    <a:lstStyle/>
                    <a:p>
                      <a:r>
                        <a:rPr lang="id-ID" sz="1050" b="1" cap="none" spc="0">
                          <a:solidFill>
                            <a:schemeClr val="tx1"/>
                          </a:solidFill>
                          <a:effectLst/>
                        </a:rPr>
                        <a:t>3</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2.4GHz Wireless Module :</a:t>
                      </a:r>
                      <a:endParaRPr lang="en-ID" sz="1050" cap="none" spc="0">
                        <a:solidFill>
                          <a:schemeClr val="tx1"/>
                        </a:solidFill>
                        <a:effectLst/>
                      </a:endParaRPr>
                    </a:p>
                    <a:p>
                      <a:r>
                        <a:rPr lang="id-ID" sz="1050" cap="none" spc="0">
                          <a:solidFill>
                            <a:schemeClr val="tx1"/>
                          </a:solidFill>
                          <a:effectLst/>
                        </a:rPr>
                        <a:t>NRF24L01</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23.000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3701685794"/>
                  </a:ext>
                </a:extLst>
              </a:tr>
              <a:tr h="250536">
                <a:tc>
                  <a:txBody>
                    <a:bodyPr/>
                    <a:lstStyle/>
                    <a:p>
                      <a:r>
                        <a:rPr lang="id-ID" sz="1050" b="1" cap="none" spc="0">
                          <a:solidFill>
                            <a:schemeClr val="tx1"/>
                          </a:solidFill>
                          <a:effectLst/>
                        </a:rPr>
                        <a:t>4</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dirty="0">
                          <a:solidFill>
                            <a:schemeClr val="tx1"/>
                          </a:solidFill>
                          <a:effectLst/>
                        </a:rPr>
                        <a:t>IR </a:t>
                      </a:r>
                      <a:r>
                        <a:rPr lang="id-ID" sz="1050" cap="none" spc="0" dirty="0" err="1">
                          <a:solidFill>
                            <a:schemeClr val="tx1"/>
                          </a:solidFill>
                          <a:effectLst/>
                        </a:rPr>
                        <a:t>Transceiver</a:t>
                      </a:r>
                      <a:r>
                        <a:rPr lang="id-ID" sz="1050" cap="none" spc="0" dirty="0">
                          <a:solidFill>
                            <a:schemeClr val="tx1"/>
                          </a:solidFill>
                          <a:effectLst/>
                        </a:rPr>
                        <a:t> (</a:t>
                      </a:r>
                      <a:r>
                        <a:rPr lang="id-ID" sz="1050" cap="none" spc="0" dirty="0" err="1">
                          <a:solidFill>
                            <a:schemeClr val="tx1"/>
                          </a:solidFill>
                          <a:effectLst/>
                        </a:rPr>
                        <a:t>Packet</a:t>
                      </a:r>
                      <a:r>
                        <a:rPr lang="id-ID" sz="1050" cap="none" spc="0" dirty="0">
                          <a:solidFill>
                            <a:schemeClr val="tx1"/>
                          </a:solidFill>
                          <a:effectLst/>
                        </a:rPr>
                        <a:t>)</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a:solidFill>
                            <a:schemeClr val="tx1"/>
                          </a:solidFill>
                          <a:effectLst/>
                        </a:rPr>
                        <a:t>Rp. 5.000</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3676337376"/>
                  </a:ext>
                </a:extLst>
              </a:tr>
              <a:tr h="416549">
                <a:tc>
                  <a:txBody>
                    <a:bodyPr/>
                    <a:lstStyle/>
                    <a:p>
                      <a:r>
                        <a:rPr lang="id-ID" sz="1050" b="1" cap="none" spc="0" dirty="0">
                          <a:solidFill>
                            <a:schemeClr val="tx1"/>
                          </a:solidFill>
                          <a:effectLst/>
                        </a:rPr>
                        <a:t>5</a:t>
                      </a:r>
                      <a:endParaRPr lang="en-ID" sz="105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dirty="0" err="1">
                          <a:solidFill>
                            <a:schemeClr val="tx1"/>
                          </a:solidFill>
                          <a:effectLst/>
                        </a:rPr>
                        <a:t>Displays</a:t>
                      </a:r>
                      <a:r>
                        <a:rPr lang="id-ID" sz="1050" cap="none" spc="0" dirty="0">
                          <a:solidFill>
                            <a:schemeClr val="tx1"/>
                          </a:solidFill>
                          <a:effectLst/>
                        </a:rPr>
                        <a:t>: </a:t>
                      </a:r>
                      <a:br>
                        <a:rPr lang="id-ID" sz="1050" cap="none" spc="0" dirty="0">
                          <a:solidFill>
                            <a:schemeClr val="tx1"/>
                          </a:solidFill>
                          <a:effectLst/>
                        </a:rPr>
                      </a:br>
                      <a:r>
                        <a:rPr lang="id-ID" sz="1050" cap="none" spc="0" dirty="0">
                          <a:solidFill>
                            <a:schemeClr val="tx1"/>
                          </a:solidFill>
                          <a:effectLst/>
                        </a:rPr>
                        <a:t>128x64 0.96” OLED</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30.000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131989474"/>
                  </a:ext>
                </a:extLst>
              </a:tr>
              <a:tr h="416549">
                <a:tc>
                  <a:txBody>
                    <a:bodyPr/>
                    <a:lstStyle/>
                    <a:p>
                      <a:r>
                        <a:rPr lang="id-ID" sz="1050" b="1" cap="none" spc="0">
                          <a:solidFill>
                            <a:schemeClr val="tx1"/>
                          </a:solidFill>
                          <a:effectLst/>
                        </a:rPr>
                        <a:t>6</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RFID 125KHz Reader :</a:t>
                      </a:r>
                      <a:br>
                        <a:rPr lang="id-ID" sz="1050" cap="none" spc="0">
                          <a:solidFill>
                            <a:schemeClr val="tx1"/>
                          </a:solidFill>
                          <a:effectLst/>
                        </a:rPr>
                      </a:br>
                      <a:r>
                        <a:rPr lang="id-ID" sz="1050" cap="none" spc="0">
                          <a:solidFill>
                            <a:schemeClr val="tx1"/>
                          </a:solidFill>
                          <a:effectLst/>
                        </a:rPr>
                        <a:t>7941E</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a:solidFill>
                            <a:schemeClr val="tx1"/>
                          </a:solidFill>
                          <a:effectLst/>
                        </a:rPr>
                        <a:t>Rp. 52.000</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4260294546"/>
                  </a:ext>
                </a:extLst>
              </a:tr>
              <a:tr h="250536">
                <a:tc>
                  <a:txBody>
                    <a:bodyPr/>
                    <a:lstStyle/>
                    <a:p>
                      <a:r>
                        <a:rPr lang="id-ID" sz="1050" b="1" cap="none" spc="0" dirty="0">
                          <a:solidFill>
                            <a:schemeClr val="tx1"/>
                          </a:solidFill>
                          <a:effectLst/>
                        </a:rPr>
                        <a:t>7</a:t>
                      </a:r>
                      <a:endParaRPr lang="en-ID" sz="105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2000 mah Li-Po Battery</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42.000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991090343"/>
                  </a:ext>
                </a:extLst>
              </a:tr>
              <a:tr h="250536">
                <a:tc>
                  <a:txBody>
                    <a:bodyPr/>
                    <a:lstStyle/>
                    <a:p>
                      <a:r>
                        <a:rPr lang="id-ID" sz="1050" b="1" cap="none" spc="0">
                          <a:solidFill>
                            <a:schemeClr val="tx1"/>
                          </a:solidFill>
                          <a:effectLst/>
                        </a:rPr>
                        <a:t>8</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Casing</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a:solidFill>
                            <a:schemeClr val="tx1"/>
                          </a:solidFill>
                          <a:effectLst/>
                        </a:rPr>
                        <a:t>Rp. 50.000</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1404753234"/>
                  </a:ext>
                </a:extLst>
              </a:tr>
              <a:tr h="250536">
                <a:tc>
                  <a:txBody>
                    <a:bodyPr/>
                    <a:lstStyle/>
                    <a:p>
                      <a:r>
                        <a:rPr lang="id-ID" sz="1050" b="1" cap="none" spc="0">
                          <a:solidFill>
                            <a:schemeClr val="tx1"/>
                          </a:solidFill>
                          <a:effectLst/>
                        </a:rPr>
                        <a:t>9</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Resistors and Capacitors</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 Set</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a:solidFill>
                            <a:schemeClr val="tx1"/>
                          </a:solidFill>
                          <a:effectLst/>
                        </a:rPr>
                        <a:t>Rp. 30.000</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3671804420"/>
                  </a:ext>
                </a:extLst>
              </a:tr>
              <a:tr h="250536">
                <a:tc>
                  <a:txBody>
                    <a:bodyPr/>
                    <a:lstStyle/>
                    <a:p>
                      <a:r>
                        <a:rPr lang="id-ID" sz="1050" b="1" cap="none" spc="0">
                          <a:solidFill>
                            <a:schemeClr val="tx1"/>
                          </a:solidFill>
                          <a:effectLst/>
                        </a:rPr>
                        <a:t>10</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Push Buttons</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ctr"/>
                      <a:r>
                        <a:rPr lang="id-ID" sz="1050" cap="none" spc="0" dirty="0">
                          <a:solidFill>
                            <a:schemeClr val="tx1"/>
                          </a:solidFill>
                          <a:effectLst/>
                        </a:rPr>
                        <a:t>1 Set</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10.000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560650671"/>
                  </a:ext>
                </a:extLst>
              </a:tr>
              <a:tr h="250536">
                <a:tc>
                  <a:txBody>
                    <a:bodyPr/>
                    <a:lstStyle/>
                    <a:p>
                      <a:r>
                        <a:rPr lang="id-ID" sz="1050" b="1" cap="none" spc="0">
                          <a:solidFill>
                            <a:schemeClr val="tx1"/>
                          </a:solidFill>
                          <a:effectLst/>
                        </a:rPr>
                        <a:t>11</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PCB Fabrication</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r>
                        <a:rPr lang="id-ID" sz="1050" cap="none" spc="0">
                          <a:solidFill>
                            <a:schemeClr val="tx1"/>
                          </a:solidFill>
                          <a:effectLst/>
                        </a:rPr>
                        <a:t> </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a:txBody>
                    <a:bodyPr/>
                    <a:lstStyle/>
                    <a:p>
                      <a:pPr algn="r"/>
                      <a:r>
                        <a:rPr lang="id-ID" sz="1050" cap="none" spc="0" dirty="0">
                          <a:solidFill>
                            <a:schemeClr val="tx1"/>
                          </a:solidFill>
                          <a:effectLst/>
                        </a:rPr>
                        <a:t>Rp. 80.000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283932629"/>
                  </a:ext>
                </a:extLst>
              </a:tr>
              <a:tr h="250536">
                <a:tc>
                  <a:txBody>
                    <a:bodyPr/>
                    <a:lstStyle/>
                    <a:p>
                      <a:r>
                        <a:rPr lang="id-ID" sz="1050" b="1" cap="none" spc="0">
                          <a:solidFill>
                            <a:schemeClr val="tx1"/>
                          </a:solidFill>
                          <a:effectLst/>
                        </a:rPr>
                        <a:t> </a:t>
                      </a:r>
                      <a:endParaRPr lang="en-ID" sz="105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gridSpan="2">
                  <a:txBody>
                    <a:bodyPr/>
                    <a:lstStyle/>
                    <a:p>
                      <a:pPr algn="ctr"/>
                      <a:r>
                        <a:rPr lang="id-ID" sz="1050" cap="none" spc="0">
                          <a:solidFill>
                            <a:schemeClr val="tx1"/>
                          </a:solidFill>
                          <a:effectLst/>
                        </a:rPr>
                        <a:t>Jumlah</a:t>
                      </a:r>
                      <a:endParaRPr lang="en-ID" sz="105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tc hMerge="1">
                  <a:txBody>
                    <a:bodyPr/>
                    <a:lstStyle/>
                    <a:p>
                      <a:endParaRPr lang="en-ID"/>
                    </a:p>
                  </a:txBody>
                  <a:tcPr/>
                </a:tc>
                <a:tc>
                  <a:txBody>
                    <a:bodyPr/>
                    <a:lstStyle/>
                    <a:p>
                      <a:pPr algn="r"/>
                      <a:r>
                        <a:rPr lang="id-ID" sz="1050" cap="none" spc="0" dirty="0">
                          <a:solidFill>
                            <a:schemeClr val="tx1"/>
                          </a:solidFill>
                          <a:effectLst/>
                        </a:rPr>
                        <a:t>Rp. 558.000</a:t>
                      </a:r>
                      <a:endParaRPr lang="en-ID"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47" marR="35023" marT="9585" marB="71887"/>
                </a:tc>
                <a:extLst>
                  <a:ext uri="{0D108BD9-81ED-4DB2-BD59-A6C34878D82A}">
                    <a16:rowId xmlns:a16="http://schemas.microsoft.com/office/drawing/2014/main" val="3783460441"/>
                  </a:ext>
                </a:extLst>
              </a:tr>
            </a:tbl>
          </a:graphicData>
        </a:graphic>
      </p:graphicFrame>
    </p:spTree>
    <p:extLst>
      <p:ext uri="{BB962C8B-B14F-4D97-AF65-F5344CB8AC3E}">
        <p14:creationId xmlns:p14="http://schemas.microsoft.com/office/powerpoint/2010/main" val="249741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CBE2-6A7F-D3D2-54C7-7A2625349607}"/>
              </a:ext>
            </a:extLst>
          </p:cNvPr>
          <p:cNvSpPr>
            <a:spLocks noGrp="1"/>
          </p:cNvSpPr>
          <p:nvPr>
            <p:ph type="title"/>
          </p:nvPr>
        </p:nvSpPr>
        <p:spPr/>
        <p:txBody>
          <a:bodyPr/>
          <a:lstStyle/>
          <a:p>
            <a:r>
              <a:rPr lang="en-US" dirty="0" err="1"/>
              <a:t>Indikator</a:t>
            </a:r>
            <a:r>
              <a:rPr lang="en-US" dirty="0"/>
              <a:t> </a:t>
            </a:r>
            <a:r>
              <a:rPr lang="en-US" dirty="0" err="1"/>
              <a:t>Keberhasilan</a:t>
            </a:r>
            <a:endParaRPr lang="en-ID" dirty="0"/>
          </a:p>
        </p:txBody>
      </p:sp>
      <p:sp>
        <p:nvSpPr>
          <p:cNvPr id="4" name="Content Placeholder 3">
            <a:extLst>
              <a:ext uri="{FF2B5EF4-FFF2-40B4-BE49-F238E27FC236}">
                <a16:creationId xmlns:a16="http://schemas.microsoft.com/office/drawing/2014/main" id="{99BA0511-517E-5CEE-0D6C-4AA5260F8185}"/>
              </a:ext>
            </a:extLst>
          </p:cNvPr>
          <p:cNvSpPr>
            <a:spLocks noGrp="1"/>
          </p:cNvSpPr>
          <p:nvPr>
            <p:ph sz="half" idx="1"/>
          </p:nvPr>
        </p:nvSpPr>
        <p:spPr/>
        <p:txBody>
          <a:bodyPr>
            <a:normAutofit lnSpcReduction="10000"/>
          </a:bodyPr>
          <a:lstStyle/>
          <a:p>
            <a:pPr marL="342900" lvl="0" indent="-342900">
              <a:lnSpc>
                <a:spcPct val="150000"/>
              </a:lnSpc>
              <a:buFont typeface="+mj-lt"/>
              <a:buAutoNum type="arabicPeriod"/>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Fungsionalitas Alat Sesuai Spesifikasi</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mampu membaca, meniru, dan mengirim sinyal RF pada frekuensi yang umum digunakan (315MHz, 433MHz, 868MHz).</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berhasil membaca dan meniru kartu RFID/NFC pada frekuensi 125kHz dan 13.56MHz.</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mampu mengirim dan menerima sinyal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infrared</a:t>
            </a:r>
            <a:r>
              <a:rPr lang="id-ID" sz="1200" dirty="0">
                <a:effectLst/>
                <a:latin typeface="Aptos" panose="020B0004020202020204" pitchFamily="34" charset="0"/>
                <a:ea typeface="Calibri" panose="020F0502020204030204" pitchFamily="34" charset="0"/>
                <a:cs typeface="Times New Roman" panose="02020603050405020304" pitchFamily="18" charset="0"/>
              </a:rPr>
              <a:t> (IR) untuk pengendalian perangkat berbasis IR.</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berhasil berinteraksi dengan perangkat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200" dirty="0">
                <a:effectLst/>
                <a:latin typeface="Aptos" panose="020B0004020202020204" pitchFamily="34" charset="0"/>
                <a:ea typeface="Calibri" panose="020F0502020204030204" pitchFamily="34" charset="0"/>
                <a:cs typeface="Times New Roman" panose="02020603050405020304" pitchFamily="18" charset="0"/>
              </a:rPr>
              <a:t> melalui protokol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Wi-Fi</a:t>
            </a:r>
            <a:r>
              <a:rPr lang="id-ID" sz="1200" dirty="0">
                <a:effectLst/>
                <a:latin typeface="Aptos" panose="020B0004020202020204" pitchFamily="34" charset="0"/>
                <a:ea typeface="Calibri" panose="020F0502020204030204" pitchFamily="34" charset="0"/>
                <a:cs typeface="Times New Roman" panose="02020603050405020304" pitchFamily="18" charset="0"/>
              </a:rPr>
              <a:t> atau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Bluetooth</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Semua fungsi dasar dari alat beroperasi sesuai dengan desain dan tujuan proyek.</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D" dirty="0"/>
          </a:p>
        </p:txBody>
      </p:sp>
      <p:sp>
        <p:nvSpPr>
          <p:cNvPr id="5" name="Content Placeholder 4">
            <a:extLst>
              <a:ext uri="{FF2B5EF4-FFF2-40B4-BE49-F238E27FC236}">
                <a16:creationId xmlns:a16="http://schemas.microsoft.com/office/drawing/2014/main" id="{3E5AFF08-8AEF-C9BE-5F65-2A3143A449AC}"/>
              </a:ext>
            </a:extLst>
          </p:cNvPr>
          <p:cNvSpPr>
            <a:spLocks noGrp="1"/>
          </p:cNvSpPr>
          <p:nvPr>
            <p:ph sz="half" idx="2"/>
          </p:nvPr>
        </p:nvSpPr>
        <p:spPr/>
        <p:txBody>
          <a:bodyPr>
            <a:normAutofit lnSpcReduction="10000"/>
          </a:bodyPr>
          <a:lstStyle/>
          <a:p>
            <a:pPr marL="342900" lvl="0" indent="-342900">
              <a:lnSpc>
                <a:spcPct val="150000"/>
              </a:lnSpc>
              <a:buFont typeface="+mj-lt"/>
              <a:buAutoNum type="arabicPeriod" startAt="2"/>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Kepatuhan terhadap TKDN (Tingkat Kandungan Dalam Negeri)</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Minimal 40% komponen alat diproduksi di dalam negeri, sesuai dengan peraturan TKDN.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Penggunaan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casing</a:t>
            </a:r>
            <a:r>
              <a:rPr lang="id-ID" sz="1200" dirty="0">
                <a:effectLst/>
                <a:latin typeface="Aptos" panose="020B0004020202020204" pitchFamily="34" charset="0"/>
                <a:ea typeface="Calibri" panose="020F0502020204030204" pitchFamily="34" charset="0"/>
                <a:cs typeface="Times New Roman" panose="02020603050405020304" pitchFamily="18" charset="0"/>
              </a:rPr>
              <a:t>, bahan mekanik, dan komponen lokal, serta tenaga ahli dalam negeri untuk perancangan dan produksi.</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Laporan evaluasi TKDN disusun dan menunjukkan bahwa alat memenuhi standar TKDN yang berlaku.</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extLst>
      <p:ext uri="{BB962C8B-B14F-4D97-AF65-F5344CB8AC3E}">
        <p14:creationId xmlns:p14="http://schemas.microsoft.com/office/powerpoint/2010/main" val="1485213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CBE2-6A7F-D3D2-54C7-7A2625349607}"/>
              </a:ext>
            </a:extLst>
          </p:cNvPr>
          <p:cNvSpPr>
            <a:spLocks noGrp="1"/>
          </p:cNvSpPr>
          <p:nvPr>
            <p:ph type="title"/>
          </p:nvPr>
        </p:nvSpPr>
        <p:spPr/>
        <p:txBody>
          <a:bodyPr/>
          <a:lstStyle/>
          <a:p>
            <a:r>
              <a:rPr lang="en-US" dirty="0" err="1"/>
              <a:t>Indikator</a:t>
            </a:r>
            <a:r>
              <a:rPr lang="en-US" dirty="0"/>
              <a:t> </a:t>
            </a:r>
            <a:r>
              <a:rPr lang="en-US" dirty="0" err="1"/>
              <a:t>Keberhasilan</a:t>
            </a:r>
            <a:r>
              <a:rPr lang="en-US" dirty="0"/>
              <a:t> (cont’d)</a:t>
            </a:r>
            <a:endParaRPr lang="en-ID" dirty="0"/>
          </a:p>
        </p:txBody>
      </p:sp>
      <p:sp>
        <p:nvSpPr>
          <p:cNvPr id="4" name="Content Placeholder 3">
            <a:extLst>
              <a:ext uri="{FF2B5EF4-FFF2-40B4-BE49-F238E27FC236}">
                <a16:creationId xmlns:a16="http://schemas.microsoft.com/office/drawing/2014/main" id="{1520D7AA-03F1-9C83-79CF-CDCA0DC6F62F}"/>
              </a:ext>
            </a:extLst>
          </p:cNvPr>
          <p:cNvSpPr>
            <a:spLocks noGrp="1"/>
          </p:cNvSpPr>
          <p:nvPr>
            <p:ph sz="half" idx="1"/>
          </p:nvPr>
        </p:nvSpPr>
        <p:spPr/>
        <p:txBody>
          <a:bodyPr/>
          <a:lstStyle/>
          <a:p>
            <a:pPr marL="342900" lvl="0" indent="-342900">
              <a:lnSpc>
                <a:spcPct val="150000"/>
              </a:lnSpc>
              <a:buFont typeface="+mj-lt"/>
              <a:buAutoNum type="arabicPeriod" startAt="3"/>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Keberhasilan Pengujian Sinyal dan Keamanan</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berhasil digunakan untuk menguji dan meniru sinyal RF pada skenario uji lapangan.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Pengujian keamanan sederhana seperti analisis jaringan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Wi-Fi</a:t>
            </a:r>
            <a:r>
              <a:rPr lang="id-ID" sz="1200" dirty="0">
                <a:effectLst/>
                <a:latin typeface="Aptos" panose="020B0004020202020204" pitchFamily="34" charset="0"/>
                <a:ea typeface="Calibri" panose="020F0502020204030204" pitchFamily="34" charset="0"/>
                <a:cs typeface="Times New Roman" panose="02020603050405020304" pitchFamily="18" charset="0"/>
              </a:rPr>
              <a:t> dan manipulasi perangkat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200" dirty="0">
                <a:effectLst/>
                <a:latin typeface="Aptos" panose="020B0004020202020204" pitchFamily="34" charset="0"/>
                <a:ea typeface="Calibri" panose="020F0502020204030204" pitchFamily="34" charset="0"/>
                <a:cs typeface="Times New Roman" panose="02020603050405020304" pitchFamily="18" charset="0"/>
              </a:rPr>
              <a:t> dilakukan secara akurat.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Pengujian sinyal RFID/NFC berhasil, termasuk pembacaan dan peniruan kartu pada berbagai jenis kartu yang umum digunakan.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
        <p:nvSpPr>
          <p:cNvPr id="5" name="Content Placeholder 4">
            <a:extLst>
              <a:ext uri="{FF2B5EF4-FFF2-40B4-BE49-F238E27FC236}">
                <a16:creationId xmlns:a16="http://schemas.microsoft.com/office/drawing/2014/main" id="{3B4C07BA-14BE-9C67-F750-B0CEA574D3A4}"/>
              </a:ext>
            </a:extLst>
          </p:cNvPr>
          <p:cNvSpPr>
            <a:spLocks noGrp="1"/>
          </p:cNvSpPr>
          <p:nvPr>
            <p:ph sz="half" idx="2"/>
          </p:nvPr>
        </p:nvSpPr>
        <p:spPr/>
        <p:txBody>
          <a:bodyPr/>
          <a:lstStyle/>
          <a:p>
            <a:pPr marL="342900" lvl="0" indent="-342900">
              <a:lnSpc>
                <a:spcPct val="150000"/>
              </a:lnSpc>
              <a:buFont typeface="+mj-lt"/>
              <a:buAutoNum type="arabicPeriod" startAt="4"/>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Stabilitas dan Reliabilitas Sistem</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Perangkat keras dan perangkat lunak berfungsi stabil selama pengujian jangka panjang tanpa gangguan.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Tidak terdapat kesalahan besar atau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crash</a:t>
            </a:r>
            <a:r>
              <a:rPr lang="id-ID" sz="1200" dirty="0">
                <a:effectLst/>
                <a:latin typeface="Aptos" panose="020B0004020202020204" pitchFamily="34" charset="0"/>
                <a:ea typeface="Calibri" panose="020F0502020204030204" pitchFamily="34" charset="0"/>
                <a:cs typeface="Times New Roman" panose="02020603050405020304" pitchFamily="18" charset="0"/>
              </a:rPr>
              <a:t> pada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firmware</a:t>
            </a:r>
            <a:r>
              <a:rPr lang="id-ID" sz="1200" dirty="0">
                <a:effectLst/>
                <a:latin typeface="Aptos" panose="020B0004020202020204" pitchFamily="34" charset="0"/>
                <a:ea typeface="Calibri" panose="020F0502020204030204" pitchFamily="34" charset="0"/>
                <a:cs typeface="Times New Roman" panose="02020603050405020304" pitchFamily="18" charset="0"/>
              </a:rPr>
              <a:t> selama penggunaan normal.</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extLst>
      <p:ext uri="{BB962C8B-B14F-4D97-AF65-F5344CB8AC3E}">
        <p14:creationId xmlns:p14="http://schemas.microsoft.com/office/powerpoint/2010/main" val="3203172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CBE2-6A7F-D3D2-54C7-7A2625349607}"/>
              </a:ext>
            </a:extLst>
          </p:cNvPr>
          <p:cNvSpPr>
            <a:spLocks noGrp="1"/>
          </p:cNvSpPr>
          <p:nvPr>
            <p:ph type="title"/>
          </p:nvPr>
        </p:nvSpPr>
        <p:spPr/>
        <p:txBody>
          <a:bodyPr/>
          <a:lstStyle/>
          <a:p>
            <a:r>
              <a:rPr lang="en-US" dirty="0" err="1"/>
              <a:t>Indikator</a:t>
            </a:r>
            <a:r>
              <a:rPr lang="en-US" dirty="0"/>
              <a:t> </a:t>
            </a:r>
            <a:r>
              <a:rPr lang="en-US" dirty="0" err="1"/>
              <a:t>Keberhasilan</a:t>
            </a:r>
            <a:r>
              <a:rPr lang="en-US" dirty="0"/>
              <a:t> (cont’d)</a:t>
            </a:r>
            <a:endParaRPr lang="en-ID" dirty="0"/>
          </a:p>
        </p:txBody>
      </p:sp>
      <p:sp>
        <p:nvSpPr>
          <p:cNvPr id="4" name="Content Placeholder 3">
            <a:extLst>
              <a:ext uri="{FF2B5EF4-FFF2-40B4-BE49-F238E27FC236}">
                <a16:creationId xmlns:a16="http://schemas.microsoft.com/office/drawing/2014/main" id="{1520D7AA-03F1-9C83-79CF-CDCA0DC6F62F}"/>
              </a:ext>
            </a:extLst>
          </p:cNvPr>
          <p:cNvSpPr>
            <a:spLocks noGrp="1"/>
          </p:cNvSpPr>
          <p:nvPr>
            <p:ph sz="half" idx="1"/>
          </p:nvPr>
        </p:nvSpPr>
        <p:spPr/>
        <p:txBody>
          <a:bodyPr>
            <a:noAutofit/>
          </a:bodyPr>
          <a:lstStyle/>
          <a:p>
            <a:pPr marL="342900" lvl="0" indent="-342900">
              <a:lnSpc>
                <a:spcPct val="150000"/>
              </a:lnSpc>
              <a:buFont typeface="+mj-lt"/>
              <a:buAutoNum type="arabicPeriod" startAt="5"/>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Kualitas Antarmuka Pengguna (UI/UX)</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latin typeface="Aptos" panose="020B0004020202020204" pitchFamily="34" charset="0"/>
                <a:ea typeface="Calibri" panose="020F0502020204030204" pitchFamily="34" charset="0"/>
                <a:cs typeface="Times New Roman" panose="02020603050405020304" pitchFamily="18" charset="0"/>
              </a:rPr>
              <a:t>Alat memiliki antarmuka yang intuitif dan mudah digunakan, sesuai dengan desain yang diinginkan.</a:t>
            </a:r>
            <a:endParaRPr lang="en-ID" sz="1200" dirty="0">
              <a:latin typeface="Aptos" panose="020B000402020202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latin typeface="Aptos" panose="020B0004020202020204" pitchFamily="34" charset="0"/>
                <a:ea typeface="Calibri" panose="020F0502020204030204" pitchFamily="34" charset="0"/>
                <a:cs typeface="Times New Roman" panose="02020603050405020304" pitchFamily="18" charset="0"/>
              </a:rPr>
              <a:t>Pengguna dapat mengakses fungsi utama alat dengan navigasi yang sederhana.</a:t>
            </a:r>
            <a:endParaRPr lang="en-ID" sz="1200" dirty="0">
              <a:latin typeface="Aptos" panose="020B0004020202020204" pitchFamily="34"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id-ID" sz="1200" dirty="0">
                <a:latin typeface="Aptos" panose="020B0004020202020204" pitchFamily="34" charset="0"/>
                <a:ea typeface="Calibri" panose="020F0502020204030204" pitchFamily="34" charset="0"/>
                <a:cs typeface="Times New Roman" panose="02020603050405020304" pitchFamily="18" charset="0"/>
              </a:rPr>
              <a:t>Layar dan tombol berfungsi dengan baik, memberikan pengalaman pengguna yang responsif dan efektif.</a:t>
            </a:r>
            <a:endParaRPr lang="en-ID" sz="1200" dirty="0">
              <a:latin typeface="Aptos" panose="020B0004020202020204" pitchFamily="34" charset="0"/>
              <a:ea typeface="Calibri" panose="020F0502020204030204" pitchFamily="34" charset="0"/>
              <a:cs typeface="Times New Roman" panose="02020603050405020304" pitchFamily="18" charset="0"/>
            </a:endParaRPr>
          </a:p>
          <a:p>
            <a:endParaRPr lang="en-ID" sz="1200" dirty="0"/>
          </a:p>
        </p:txBody>
      </p:sp>
      <p:sp>
        <p:nvSpPr>
          <p:cNvPr id="5" name="Content Placeholder 4">
            <a:extLst>
              <a:ext uri="{FF2B5EF4-FFF2-40B4-BE49-F238E27FC236}">
                <a16:creationId xmlns:a16="http://schemas.microsoft.com/office/drawing/2014/main" id="{3B4C07BA-14BE-9C67-F750-B0CEA574D3A4}"/>
              </a:ext>
            </a:extLst>
          </p:cNvPr>
          <p:cNvSpPr>
            <a:spLocks noGrp="1"/>
          </p:cNvSpPr>
          <p:nvPr>
            <p:ph sz="half" idx="2"/>
          </p:nvPr>
        </p:nvSpPr>
        <p:spPr/>
        <p:txBody>
          <a:bodyPr>
            <a:normAutofit/>
          </a:bodyPr>
          <a:lstStyle/>
          <a:p>
            <a:pPr marL="342900" lvl="0" indent="-342900">
              <a:lnSpc>
                <a:spcPct val="150000"/>
              </a:lnSpc>
              <a:buFont typeface="+mj-lt"/>
              <a:buAutoNum type="arabicPeriod" startAt="6"/>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Biaya Produksi Terjangkau</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Biaya produksi alat secara keseluruhan lebih rendah dibandingkan alat serupa.</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Hasil akhir alat tetap memenuhi standar kualitas meskipun biaya produksinya ditekan.</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extLst>
      <p:ext uri="{BB962C8B-B14F-4D97-AF65-F5344CB8AC3E}">
        <p14:creationId xmlns:p14="http://schemas.microsoft.com/office/powerpoint/2010/main" val="12997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CBE2-6A7F-D3D2-54C7-7A2625349607}"/>
              </a:ext>
            </a:extLst>
          </p:cNvPr>
          <p:cNvSpPr>
            <a:spLocks noGrp="1"/>
          </p:cNvSpPr>
          <p:nvPr>
            <p:ph type="title"/>
          </p:nvPr>
        </p:nvSpPr>
        <p:spPr/>
        <p:txBody>
          <a:bodyPr/>
          <a:lstStyle/>
          <a:p>
            <a:r>
              <a:rPr lang="en-US" dirty="0" err="1"/>
              <a:t>Indikator</a:t>
            </a:r>
            <a:r>
              <a:rPr lang="en-US" dirty="0"/>
              <a:t> </a:t>
            </a:r>
            <a:r>
              <a:rPr lang="en-US" dirty="0" err="1"/>
              <a:t>Keberhasilan</a:t>
            </a:r>
            <a:r>
              <a:rPr lang="en-US" dirty="0"/>
              <a:t> (cont’d)</a:t>
            </a:r>
            <a:endParaRPr lang="en-ID" dirty="0"/>
          </a:p>
        </p:txBody>
      </p:sp>
      <p:sp>
        <p:nvSpPr>
          <p:cNvPr id="4" name="Content Placeholder 3">
            <a:extLst>
              <a:ext uri="{FF2B5EF4-FFF2-40B4-BE49-F238E27FC236}">
                <a16:creationId xmlns:a16="http://schemas.microsoft.com/office/drawing/2014/main" id="{1520D7AA-03F1-9C83-79CF-CDCA0DC6F62F}"/>
              </a:ext>
            </a:extLst>
          </p:cNvPr>
          <p:cNvSpPr>
            <a:spLocks noGrp="1"/>
          </p:cNvSpPr>
          <p:nvPr>
            <p:ph sz="half" idx="1"/>
          </p:nvPr>
        </p:nvSpPr>
        <p:spPr/>
        <p:txBody>
          <a:bodyPr/>
          <a:lstStyle/>
          <a:p>
            <a:pPr marL="342900" lvl="0" indent="-342900">
              <a:lnSpc>
                <a:spcPct val="150000"/>
              </a:lnSpc>
              <a:buFont typeface="+mj-lt"/>
              <a:buAutoNum type="arabicPeriod" startAt="7"/>
              <a:tabLst>
                <a:tab pos="457200" algn="l"/>
              </a:tabLst>
            </a:pPr>
            <a:r>
              <a:rPr lang="id-ID" sz="1200" b="1" dirty="0">
                <a:effectLst/>
                <a:latin typeface="Aptos" panose="020B0004020202020204" pitchFamily="34" charset="0"/>
                <a:ea typeface="Calibri" panose="020F0502020204030204" pitchFamily="34" charset="0"/>
                <a:cs typeface="Times New Roman" panose="02020603050405020304" pitchFamily="18" charset="0"/>
              </a:rPr>
              <a:t>Kompatibilitas dengan Standar Keamanan</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Alat mematuhi standar keamanan RF dan protokol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200" dirty="0">
                <a:effectLst/>
                <a:latin typeface="Aptos" panose="020B0004020202020204" pitchFamily="34" charset="0"/>
                <a:ea typeface="Calibri" panose="020F0502020204030204" pitchFamily="34" charset="0"/>
                <a:cs typeface="Times New Roman" panose="02020603050405020304" pitchFamily="18" charset="0"/>
              </a:rPr>
              <a:t> yang berlaku, serta tidak menyebabkan interferensi pada perangkat lain di sekitarnya.</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Symbol" panose="05050102010706020507" pitchFamily="18" charset="2"/>
              <a:buChar char=""/>
            </a:pPr>
            <a:r>
              <a:rPr lang="id-ID" sz="1200" dirty="0">
                <a:effectLst/>
                <a:latin typeface="Aptos" panose="020B0004020202020204" pitchFamily="34" charset="0"/>
                <a:ea typeface="Calibri" panose="020F0502020204030204" pitchFamily="34" charset="0"/>
                <a:cs typeface="Times New Roman" panose="02020603050405020304" pitchFamily="18" charset="0"/>
              </a:rPr>
              <a:t>Memenuhi regulasi yang relevan di Indonesia terkait penggunaan perangkat radio frekuensi dan </a:t>
            </a:r>
            <a:r>
              <a:rPr lang="id-ID" sz="1200" dirty="0" err="1">
                <a:effectLst/>
                <a:latin typeface="Aptos" panose="020B0004020202020204" pitchFamily="34" charset="0"/>
                <a:ea typeface="Calibri" panose="020F0502020204030204" pitchFamily="34" charset="0"/>
                <a:cs typeface="Times New Roman" panose="02020603050405020304" pitchFamily="18" charset="0"/>
              </a:rPr>
              <a:t>IoT</a:t>
            </a:r>
            <a:r>
              <a:rPr lang="id-ID" sz="1200" dirty="0">
                <a:effectLst/>
                <a:latin typeface="Aptos" panose="020B0004020202020204" pitchFamily="34"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
        <p:nvSpPr>
          <p:cNvPr id="5" name="Content Placeholder 4">
            <a:extLst>
              <a:ext uri="{FF2B5EF4-FFF2-40B4-BE49-F238E27FC236}">
                <a16:creationId xmlns:a16="http://schemas.microsoft.com/office/drawing/2014/main" id="{3B4C07BA-14BE-9C67-F750-B0CEA574D3A4}"/>
              </a:ext>
            </a:extLst>
          </p:cNvPr>
          <p:cNvSpPr>
            <a:spLocks noGrp="1"/>
          </p:cNvSpPr>
          <p:nvPr>
            <p:ph sz="half" idx="2"/>
          </p:nvPr>
        </p:nvSpPr>
        <p:spPr/>
        <p:txBody>
          <a:bodyPr/>
          <a:lstStyle/>
          <a:p>
            <a:endParaRPr lang="en-ID"/>
          </a:p>
        </p:txBody>
      </p:sp>
    </p:spTree>
    <p:extLst>
      <p:ext uri="{BB962C8B-B14F-4D97-AF65-F5344CB8AC3E}">
        <p14:creationId xmlns:p14="http://schemas.microsoft.com/office/powerpoint/2010/main" val="2607593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B4216-7C30-8649-020F-6836A75EF6AB}"/>
              </a:ext>
            </a:extLst>
          </p:cNvPr>
          <p:cNvSpPr>
            <a:spLocks noGrp="1"/>
          </p:cNvSpPr>
          <p:nvPr>
            <p:ph type="title"/>
          </p:nvPr>
        </p:nvSpPr>
        <p:spPr>
          <a:xfrm>
            <a:off x="691079" y="725951"/>
            <a:ext cx="10325000" cy="798049"/>
          </a:xfrm>
        </p:spPr>
        <p:txBody>
          <a:bodyPr/>
          <a:lstStyle/>
          <a:p>
            <a:r>
              <a:rPr lang="en-US" dirty="0" err="1"/>
              <a:t>Spesifikasi</a:t>
            </a:r>
            <a:endParaRPr lang="en-ID" dirty="0"/>
          </a:p>
        </p:txBody>
      </p:sp>
      <p:graphicFrame>
        <p:nvGraphicFramePr>
          <p:cNvPr id="4" name="Content Placeholder 3">
            <a:extLst>
              <a:ext uri="{FF2B5EF4-FFF2-40B4-BE49-F238E27FC236}">
                <a16:creationId xmlns:a16="http://schemas.microsoft.com/office/drawing/2014/main" id="{416A44E1-3746-53E0-8EFA-18A301BEF4E8}"/>
              </a:ext>
            </a:extLst>
          </p:cNvPr>
          <p:cNvGraphicFramePr>
            <a:graphicFrameLocks noGrp="1"/>
          </p:cNvGraphicFramePr>
          <p:nvPr>
            <p:ph idx="1"/>
          </p:nvPr>
        </p:nvGraphicFramePr>
        <p:xfrm>
          <a:off x="3115213" y="1792751"/>
          <a:ext cx="5475800" cy="4575114"/>
        </p:xfrm>
        <a:graphic>
          <a:graphicData uri="http://schemas.openxmlformats.org/drawingml/2006/table">
            <a:tbl>
              <a:tblPr firstRow="1" firstCol="1" bandRow="1">
                <a:tableStyleId>{5C22544A-7EE6-4342-B048-85BDC9FD1C3A}</a:tableStyleId>
              </a:tblPr>
              <a:tblGrid>
                <a:gridCol w="431880">
                  <a:extLst>
                    <a:ext uri="{9D8B030D-6E8A-4147-A177-3AD203B41FA5}">
                      <a16:colId xmlns:a16="http://schemas.microsoft.com/office/drawing/2014/main" val="130132453"/>
                    </a:ext>
                  </a:extLst>
                </a:gridCol>
                <a:gridCol w="1130618">
                  <a:extLst>
                    <a:ext uri="{9D8B030D-6E8A-4147-A177-3AD203B41FA5}">
                      <a16:colId xmlns:a16="http://schemas.microsoft.com/office/drawing/2014/main" val="1953974326"/>
                    </a:ext>
                  </a:extLst>
                </a:gridCol>
                <a:gridCol w="1828130">
                  <a:extLst>
                    <a:ext uri="{9D8B030D-6E8A-4147-A177-3AD203B41FA5}">
                      <a16:colId xmlns:a16="http://schemas.microsoft.com/office/drawing/2014/main" val="550640146"/>
                    </a:ext>
                  </a:extLst>
                </a:gridCol>
                <a:gridCol w="2085172">
                  <a:extLst>
                    <a:ext uri="{9D8B030D-6E8A-4147-A177-3AD203B41FA5}">
                      <a16:colId xmlns:a16="http://schemas.microsoft.com/office/drawing/2014/main" val="3876951151"/>
                    </a:ext>
                  </a:extLst>
                </a:gridCol>
              </a:tblGrid>
              <a:tr h="239068">
                <a:tc>
                  <a:txBody>
                    <a:bodyPr/>
                    <a:lstStyle/>
                    <a:p>
                      <a:pPr>
                        <a:lnSpc>
                          <a:spcPct val="150000"/>
                        </a:lnSpc>
                      </a:pPr>
                      <a:r>
                        <a:rPr lang="id-ID" sz="1200">
                          <a:effectLst/>
                        </a:rPr>
                        <a:t>No</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Kategori</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Spesifikasi</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Rincian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extLst>
                  <a:ext uri="{0D108BD9-81ED-4DB2-BD59-A6C34878D82A}">
                    <a16:rowId xmlns:a16="http://schemas.microsoft.com/office/drawing/2014/main" val="758440519"/>
                  </a:ext>
                </a:extLst>
              </a:tr>
              <a:tr h="462125">
                <a:tc>
                  <a:txBody>
                    <a:bodyPr/>
                    <a:lstStyle/>
                    <a:p>
                      <a:pPr>
                        <a:lnSpc>
                          <a:spcPct val="150000"/>
                        </a:lnSpc>
                      </a:pPr>
                      <a:r>
                        <a:rPr lang="id-ID" sz="1200">
                          <a:effectLst/>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MCU</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ESP32-C6</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buFont typeface="Aptos" panose="020B0004020202020204" pitchFamily="34" charset="0"/>
                        <a:buChar char="-"/>
                      </a:pPr>
                      <a:r>
                        <a:rPr lang="id-ID" sz="1100">
                          <a:effectLst/>
                        </a:rPr>
                        <a:t>Builtin Bluetooth and WiFi</a:t>
                      </a:r>
                      <a:endParaRPr lang="en-ID" sz="1100">
                        <a:effectLst/>
                      </a:endParaRPr>
                    </a:p>
                    <a:p>
                      <a:pPr marL="342900" lvl="0" indent="-342900">
                        <a:lnSpc>
                          <a:spcPct val="150000"/>
                        </a:lnSpc>
                        <a:spcAft>
                          <a:spcPts val="1000"/>
                        </a:spcAft>
                        <a:buFont typeface="Aptos" panose="020B0004020202020204" pitchFamily="34" charset="0"/>
                        <a:buChar char="-"/>
                      </a:pPr>
                      <a:r>
                        <a:rPr lang="id-ID" sz="1100">
                          <a:effectLst/>
                        </a:rPr>
                        <a:t>Support RTOS</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2579559329"/>
                  </a:ext>
                </a:extLst>
              </a:tr>
              <a:tr h="239068">
                <a:tc>
                  <a:txBody>
                    <a:bodyPr/>
                    <a:lstStyle/>
                    <a:p>
                      <a:pPr>
                        <a:lnSpc>
                          <a:spcPct val="150000"/>
                        </a:lnSpc>
                      </a:pPr>
                      <a:r>
                        <a:rPr lang="id-ID" sz="1200">
                          <a:effectLst/>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Baterai</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2000 mAH LiPo</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Rechargable</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691606421"/>
                  </a:ext>
                </a:extLst>
              </a:tr>
              <a:tr h="504086">
                <a:tc>
                  <a:txBody>
                    <a:bodyPr/>
                    <a:lstStyle/>
                    <a:p>
                      <a:pPr>
                        <a:lnSpc>
                          <a:spcPct val="150000"/>
                        </a:lnSpc>
                      </a:pPr>
                      <a:r>
                        <a:rPr lang="id-ID" sz="1200">
                          <a:effectLst/>
                        </a:rPr>
                        <a:t>3</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Sub-1 GHz RF module</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Lora SX1276</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buFont typeface="Aptos" panose="020B0004020202020204" pitchFamily="34" charset="0"/>
                        <a:buChar char="-"/>
                      </a:pPr>
                      <a:r>
                        <a:rPr lang="id-ID" sz="1100">
                          <a:effectLst/>
                        </a:rPr>
                        <a:t>Support external antenna</a:t>
                      </a:r>
                      <a:endParaRPr lang="en-ID" sz="1100">
                        <a:effectLst/>
                      </a:endParaRPr>
                    </a:p>
                    <a:p>
                      <a:pPr marL="342900" lvl="0" indent="-342900">
                        <a:lnSpc>
                          <a:spcPct val="150000"/>
                        </a:lnSpc>
                        <a:spcAft>
                          <a:spcPts val="1000"/>
                        </a:spcAft>
                        <a:buFont typeface="Aptos" panose="020B0004020202020204" pitchFamily="34" charset="0"/>
                        <a:buChar char="-"/>
                      </a:pPr>
                      <a:r>
                        <a:rPr lang="id-ID" sz="1100">
                          <a:effectLst/>
                        </a:rPr>
                        <a:t>Support up to 915MHz</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4272320091"/>
                  </a:ext>
                </a:extLst>
              </a:tr>
              <a:tr h="239068">
                <a:tc>
                  <a:txBody>
                    <a:bodyPr/>
                    <a:lstStyle/>
                    <a:p>
                      <a:pPr>
                        <a:lnSpc>
                          <a:spcPct val="150000"/>
                        </a:lnSpc>
                      </a:pPr>
                      <a:r>
                        <a:rPr lang="id-ID" sz="1200">
                          <a:effectLst/>
                        </a:rPr>
                        <a:t>4</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Display</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128x64 0.96” OLED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Compact</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2596489163"/>
                  </a:ext>
                </a:extLst>
              </a:tr>
              <a:tr h="239068">
                <a:tc>
                  <a:txBody>
                    <a:bodyPr/>
                    <a:lstStyle/>
                    <a:p>
                      <a:pPr>
                        <a:lnSpc>
                          <a:spcPct val="150000"/>
                        </a:lnSpc>
                      </a:pPr>
                      <a:r>
                        <a:rPr lang="id-ID" sz="1200">
                          <a:effectLst/>
                        </a:rPr>
                        <a:t>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Buzzer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Generic Buzzer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Compact</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3510870231"/>
                  </a:ext>
                </a:extLst>
              </a:tr>
              <a:tr h="239068">
                <a:tc>
                  <a:txBody>
                    <a:bodyPr/>
                    <a:lstStyle/>
                    <a:p>
                      <a:pPr>
                        <a:lnSpc>
                          <a:spcPct val="150000"/>
                        </a:lnSpc>
                      </a:pPr>
                      <a:r>
                        <a:rPr lang="id-ID" sz="1200">
                          <a:effectLst/>
                        </a:rPr>
                        <a:t>6</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Infrared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IR LED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Emmiting and Receiving IR</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2452863686"/>
                  </a:ext>
                </a:extLst>
              </a:tr>
              <a:tr h="239068">
                <a:tc>
                  <a:txBody>
                    <a:bodyPr/>
                    <a:lstStyle/>
                    <a:p>
                      <a:pPr>
                        <a:lnSpc>
                          <a:spcPct val="150000"/>
                        </a:lnSpc>
                      </a:pPr>
                      <a:r>
                        <a:rPr lang="id-ID" sz="1200">
                          <a:effectLst/>
                        </a:rPr>
                        <a:t>7</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NFC</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PN532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Support up to13.56MHz</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3258057505"/>
                  </a:ext>
                </a:extLst>
              </a:tr>
              <a:tr h="462125">
                <a:tc>
                  <a:txBody>
                    <a:bodyPr/>
                    <a:lstStyle/>
                    <a:p>
                      <a:pPr>
                        <a:lnSpc>
                          <a:spcPct val="150000"/>
                        </a:lnSpc>
                      </a:pPr>
                      <a:r>
                        <a:rPr lang="id-ID" sz="1200">
                          <a:effectLst/>
                        </a:rPr>
                        <a:t>8</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GPIO</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Built-in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ESP32 has 34 programmable GPIO</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1366539148"/>
                  </a:ext>
                </a:extLst>
              </a:tr>
              <a:tr h="239068">
                <a:tc>
                  <a:txBody>
                    <a:bodyPr/>
                    <a:lstStyle/>
                    <a:p>
                      <a:pPr>
                        <a:lnSpc>
                          <a:spcPct val="150000"/>
                        </a:lnSpc>
                      </a:pPr>
                      <a:r>
                        <a:rPr lang="id-ID" sz="1200">
                          <a:effectLst/>
                        </a:rPr>
                        <a:t>9</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MicroSD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Generic MicroSD Card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a:effectLst/>
                        </a:rPr>
                        <a:t>SD card can store text data</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2084936366"/>
                  </a:ext>
                </a:extLst>
              </a:tr>
              <a:tr h="462125">
                <a:tc>
                  <a:txBody>
                    <a:bodyPr/>
                    <a:lstStyle/>
                    <a:p>
                      <a:pPr>
                        <a:lnSpc>
                          <a:spcPct val="150000"/>
                        </a:lnSpc>
                      </a:pPr>
                      <a:r>
                        <a:rPr lang="id-ID" sz="1200">
                          <a:effectLst/>
                        </a:rPr>
                        <a:t>10</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Body</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a:lnSpc>
                          <a:spcPct val="150000"/>
                        </a:lnSpc>
                      </a:pPr>
                      <a:r>
                        <a:rPr lang="id-ID" sz="1200">
                          <a:effectLst/>
                        </a:rPr>
                        <a:t>3D Printed</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6254" marR="66254" marT="0" marB="0"/>
                </a:tc>
                <a:tc>
                  <a:txBody>
                    <a:bodyPr/>
                    <a:lstStyle/>
                    <a:p>
                      <a:pPr marL="342900" lvl="0" indent="-342900">
                        <a:lnSpc>
                          <a:spcPct val="150000"/>
                        </a:lnSpc>
                        <a:spcAft>
                          <a:spcPts val="1000"/>
                        </a:spcAft>
                        <a:buFont typeface="Aptos" panose="020B0004020202020204" pitchFamily="34" charset="0"/>
                        <a:buChar char="-"/>
                      </a:pPr>
                      <a:r>
                        <a:rPr lang="id-ID" sz="1100" dirty="0">
                          <a:effectLst/>
                        </a:rPr>
                        <a:t>3D printer </a:t>
                      </a:r>
                      <a:r>
                        <a:rPr lang="id-ID" sz="1100" dirty="0" err="1">
                          <a:effectLst/>
                        </a:rPr>
                        <a:t>is</a:t>
                      </a:r>
                      <a:r>
                        <a:rPr lang="id-ID" sz="1100" dirty="0">
                          <a:effectLst/>
                        </a:rPr>
                        <a:t> </a:t>
                      </a:r>
                      <a:r>
                        <a:rPr lang="id-ID" sz="1100" dirty="0" err="1">
                          <a:effectLst/>
                        </a:rPr>
                        <a:t>relatively</a:t>
                      </a:r>
                      <a:r>
                        <a:rPr lang="id-ID" sz="1100" dirty="0">
                          <a:effectLst/>
                        </a:rPr>
                        <a:t> </a:t>
                      </a:r>
                      <a:r>
                        <a:rPr lang="id-ID" sz="1100" dirty="0" err="1">
                          <a:effectLst/>
                        </a:rPr>
                        <a:t>cheap</a:t>
                      </a:r>
                      <a:r>
                        <a:rPr lang="id-ID" sz="1100" dirty="0">
                          <a:effectLst/>
                        </a:rPr>
                        <a:t> </a:t>
                      </a:r>
                      <a:r>
                        <a:rPr lang="id-ID" sz="1100" dirty="0" err="1">
                          <a:effectLst/>
                        </a:rPr>
                        <a:t>and</a:t>
                      </a:r>
                      <a:r>
                        <a:rPr lang="id-ID" sz="1100" dirty="0">
                          <a:effectLst/>
                        </a:rPr>
                        <a:t> </a:t>
                      </a:r>
                      <a:r>
                        <a:rPr lang="id-ID" sz="1100" dirty="0" err="1">
                          <a:effectLst/>
                        </a:rPr>
                        <a:t>flexible</a:t>
                      </a:r>
                      <a:endParaRPr lang="en-ID" sz="1100" dirty="0">
                        <a:effectLst/>
                        <a:latin typeface="Calibri" panose="020F0502020204030204" pitchFamily="34" charset="0"/>
                        <a:ea typeface="Calibri" panose="020F0502020204030204" pitchFamily="34" charset="0"/>
                        <a:cs typeface="Arial" panose="020B0604020202020204" pitchFamily="34" charset="0"/>
                      </a:endParaRPr>
                    </a:p>
                  </a:txBody>
                  <a:tcPr marL="66254" marR="66254" marT="0" marB="0"/>
                </a:tc>
                <a:extLst>
                  <a:ext uri="{0D108BD9-81ED-4DB2-BD59-A6C34878D82A}">
                    <a16:rowId xmlns:a16="http://schemas.microsoft.com/office/drawing/2014/main" val="851728704"/>
                  </a:ext>
                </a:extLst>
              </a:tr>
            </a:tbl>
          </a:graphicData>
        </a:graphic>
      </p:graphicFrame>
      <p:sp>
        <p:nvSpPr>
          <p:cNvPr id="5" name="Rectangle 1">
            <a:extLst>
              <a:ext uri="{FF2B5EF4-FFF2-40B4-BE49-F238E27FC236}">
                <a16:creationId xmlns:a16="http://schemas.microsoft.com/office/drawing/2014/main" id="{F9F1C621-EF51-3531-2F39-E873EB45F17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4638" algn="ctr" defTabSz="914400" rtl="0" eaLnBrk="0" fontAlgn="base" latinLnBrk="0" hangingPunct="0">
              <a:lnSpc>
                <a:spcPct val="100000"/>
              </a:lnSpc>
              <a:spcBef>
                <a:spcPct val="0"/>
              </a:spcBef>
              <a:spcAft>
                <a:spcPct val="0"/>
              </a:spcAft>
              <a:buClrTx/>
              <a:buSzTx/>
              <a:buFontTx/>
              <a:buNone/>
              <a:tabLst/>
            </a:pPr>
            <a:r>
              <a:rPr kumimoji="0" lang="id-ID" altLang="ja-JP" sz="1200" b="0" i="0" u="none" strike="noStrike" cap="none" normalizeH="0" baseline="0">
                <a:ln>
                  <a:noFill/>
                </a:ln>
                <a:solidFill>
                  <a:schemeClr val="tx1"/>
                </a:solidFill>
                <a:effectLst/>
                <a:latin typeface="Aptos" panose="020B0004020202020204" pitchFamily="34" charset="0"/>
                <a:ea typeface="Calibri" panose="020F0502020204030204" pitchFamily="34" charset="0"/>
                <a:cs typeface="Arial" panose="020B0604020202020204" pitchFamily="34" charset="0"/>
              </a:rPr>
              <a:t>Tabel 1. Spesifikasi Produk</a:t>
            </a:r>
            <a:endParaRPr kumimoji="0" lang="id-ID"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852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5CA1-CA9D-C243-96B2-A09620A9F6BC}"/>
              </a:ext>
            </a:extLst>
          </p:cNvPr>
          <p:cNvSpPr>
            <a:spLocks noGrp="1"/>
          </p:cNvSpPr>
          <p:nvPr>
            <p:ph type="title"/>
          </p:nvPr>
        </p:nvSpPr>
        <p:spPr/>
        <p:txBody>
          <a:bodyPr/>
          <a:lstStyle/>
          <a:p>
            <a:r>
              <a:rPr lang="en-US" dirty="0" err="1"/>
              <a:t>Pengujian</a:t>
            </a:r>
            <a:r>
              <a:rPr lang="en-US" dirty="0"/>
              <a:t> - 1</a:t>
            </a:r>
            <a:endParaRPr lang="en-ID" dirty="0"/>
          </a:p>
        </p:txBody>
      </p:sp>
      <p:sp>
        <p:nvSpPr>
          <p:cNvPr id="3" name="Content Placeholder 2">
            <a:extLst>
              <a:ext uri="{FF2B5EF4-FFF2-40B4-BE49-F238E27FC236}">
                <a16:creationId xmlns:a16="http://schemas.microsoft.com/office/drawing/2014/main" id="{A0738711-F487-5D53-F0C3-27BBBF321780}"/>
              </a:ext>
            </a:extLst>
          </p:cNvPr>
          <p:cNvSpPr>
            <a:spLocks noGrp="1"/>
          </p:cNvSpPr>
          <p:nvPr>
            <p:ph idx="1"/>
          </p:nvPr>
        </p:nvSpPr>
        <p:spPr/>
        <p:txBody>
          <a:bodyPr>
            <a:normAutofit lnSpcReduction="10000"/>
          </a:bodyPr>
          <a:lstStyle/>
          <a:p>
            <a:pPr marL="0" indent="0">
              <a:buNone/>
            </a:pPr>
            <a:r>
              <a:rPr lang="en-ID" dirty="0"/>
              <a:t>1.	MCU</a:t>
            </a:r>
          </a:p>
          <a:p>
            <a:pPr marL="0" indent="0">
              <a:buNone/>
            </a:pPr>
            <a:r>
              <a:rPr lang="en-ID" dirty="0"/>
              <a:t>Microcontroller di </a:t>
            </a:r>
            <a:r>
              <a:rPr lang="en-ID" dirty="0" err="1"/>
              <a:t>hidupkan</a:t>
            </a:r>
            <a:r>
              <a:rPr lang="en-ID" dirty="0"/>
              <a:t> dan </a:t>
            </a:r>
            <a:r>
              <a:rPr lang="en-ID" dirty="0" err="1"/>
              <a:t>diuji</a:t>
            </a:r>
            <a:r>
              <a:rPr lang="en-ID" dirty="0"/>
              <a:t> </a:t>
            </a:r>
            <a:r>
              <a:rPr lang="en-ID" dirty="0" err="1"/>
              <a:t>apakah</a:t>
            </a:r>
            <a:r>
              <a:rPr lang="en-ID" dirty="0"/>
              <a:t> </a:t>
            </a:r>
            <a:r>
              <a:rPr lang="en-ID" dirty="0" err="1"/>
              <a:t>dapat</a:t>
            </a:r>
            <a:r>
              <a:rPr lang="en-ID" dirty="0"/>
              <a:t> </a:t>
            </a:r>
            <a:r>
              <a:rPr lang="en-ID" dirty="0" err="1"/>
              <a:t>menerima</a:t>
            </a:r>
            <a:r>
              <a:rPr lang="en-ID" dirty="0"/>
              <a:t> data </a:t>
            </a:r>
            <a:r>
              <a:rPr lang="en-ID" dirty="0" err="1"/>
              <a:t>dari</a:t>
            </a:r>
            <a:r>
              <a:rPr lang="en-ID" dirty="0"/>
              <a:t> user, </a:t>
            </a:r>
            <a:r>
              <a:rPr lang="en-ID" dirty="0" err="1"/>
              <a:t>dapat</a:t>
            </a:r>
            <a:r>
              <a:rPr lang="en-ID" dirty="0"/>
              <a:t> </a:t>
            </a:r>
            <a:r>
              <a:rPr lang="en-ID" dirty="0" err="1"/>
              <a:t>membaca</a:t>
            </a:r>
            <a:r>
              <a:rPr lang="en-ID" dirty="0"/>
              <a:t> data </a:t>
            </a:r>
            <a:r>
              <a:rPr lang="en-ID" dirty="0" err="1"/>
              <a:t>WiFi</a:t>
            </a:r>
            <a:r>
              <a:rPr lang="en-ID" dirty="0"/>
              <a:t>, dan </a:t>
            </a:r>
            <a:r>
              <a:rPr lang="en-ID" dirty="0" err="1"/>
              <a:t>dapat</a:t>
            </a:r>
            <a:r>
              <a:rPr lang="en-ID" dirty="0"/>
              <a:t> </a:t>
            </a:r>
            <a:r>
              <a:rPr lang="en-ID" dirty="0" err="1"/>
              <a:t>membaca</a:t>
            </a:r>
            <a:r>
              <a:rPr lang="en-ID" dirty="0"/>
              <a:t> data Bluetooth.</a:t>
            </a:r>
          </a:p>
          <a:p>
            <a:pPr marL="0" indent="0">
              <a:buNone/>
            </a:pPr>
            <a:r>
              <a:rPr lang="en-ID" dirty="0"/>
              <a:t>2.	</a:t>
            </a:r>
            <a:r>
              <a:rPr lang="en-ID" dirty="0" err="1"/>
              <a:t>Baterai</a:t>
            </a:r>
            <a:endParaRPr lang="en-ID" dirty="0"/>
          </a:p>
          <a:p>
            <a:pPr marL="0" indent="0">
              <a:buNone/>
            </a:pPr>
            <a:r>
              <a:rPr lang="en-ID" dirty="0" err="1"/>
              <a:t>Setiap</a:t>
            </a:r>
            <a:r>
              <a:rPr lang="en-ID" dirty="0"/>
              <a:t> </a:t>
            </a:r>
            <a:r>
              <a:rPr lang="en-ID" dirty="0" err="1"/>
              <a:t>komponen</a:t>
            </a:r>
            <a:r>
              <a:rPr lang="en-ID" dirty="0"/>
              <a:t> </a:t>
            </a:r>
            <a:r>
              <a:rPr lang="en-ID" dirty="0" err="1"/>
              <a:t>utama</a:t>
            </a:r>
            <a:r>
              <a:rPr lang="en-ID" dirty="0"/>
              <a:t> </a:t>
            </a:r>
            <a:r>
              <a:rPr lang="en-ID" dirty="0" err="1"/>
              <a:t>menerima</a:t>
            </a:r>
            <a:r>
              <a:rPr lang="en-ID" dirty="0"/>
              <a:t> </a:t>
            </a:r>
            <a:r>
              <a:rPr lang="en-ID" dirty="0" err="1"/>
              <a:t>suplai</a:t>
            </a:r>
            <a:r>
              <a:rPr lang="en-ID" dirty="0"/>
              <a:t> </a:t>
            </a:r>
            <a:r>
              <a:rPr lang="en-ID" dirty="0" err="1"/>
              <a:t>daya</a:t>
            </a:r>
            <a:r>
              <a:rPr lang="en-ID" dirty="0"/>
              <a:t> </a:t>
            </a:r>
            <a:r>
              <a:rPr lang="en-ID" dirty="0" err="1"/>
              <a:t>sesuai</a:t>
            </a:r>
            <a:r>
              <a:rPr lang="en-ID" dirty="0"/>
              <a:t> </a:t>
            </a:r>
            <a:r>
              <a:rPr lang="en-ID" dirty="0" err="1"/>
              <a:t>dengan</a:t>
            </a:r>
            <a:r>
              <a:rPr lang="en-ID" dirty="0"/>
              <a:t> </a:t>
            </a:r>
            <a:r>
              <a:rPr lang="en-ID" dirty="0" err="1"/>
              <a:t>kebutuhan</a:t>
            </a:r>
            <a:r>
              <a:rPr lang="en-ID" dirty="0"/>
              <a:t> dan </a:t>
            </a:r>
            <a:r>
              <a:rPr lang="en-ID" dirty="0" err="1"/>
              <a:t>tidak</a:t>
            </a:r>
            <a:r>
              <a:rPr lang="en-ID" dirty="0"/>
              <a:t> </a:t>
            </a:r>
            <a:r>
              <a:rPr lang="en-ID" dirty="0" err="1"/>
              <a:t>mengalami</a:t>
            </a:r>
            <a:r>
              <a:rPr lang="en-ID" dirty="0"/>
              <a:t> drop </a:t>
            </a:r>
            <a:r>
              <a:rPr lang="en-ID" dirty="0" err="1"/>
              <a:t>tegangan</a:t>
            </a:r>
            <a:r>
              <a:rPr lang="en-ID" dirty="0"/>
              <a:t> </a:t>
            </a:r>
            <a:r>
              <a:rPr lang="en-ID" dirty="0" err="1"/>
              <a:t>dibawah</a:t>
            </a:r>
            <a:r>
              <a:rPr lang="en-ID" dirty="0"/>
              <a:t> </a:t>
            </a:r>
            <a:r>
              <a:rPr lang="en-ID" dirty="0" err="1"/>
              <a:t>ambang</a:t>
            </a:r>
            <a:r>
              <a:rPr lang="en-ID" dirty="0"/>
              <a:t> batas.</a:t>
            </a:r>
          </a:p>
          <a:p>
            <a:pPr marL="0" indent="0">
              <a:buNone/>
            </a:pPr>
            <a:r>
              <a:rPr lang="en-ID" dirty="0"/>
              <a:t>3.	Sub-1 GHz RF module</a:t>
            </a:r>
          </a:p>
          <a:p>
            <a:pPr marL="0" indent="0">
              <a:buNone/>
            </a:pPr>
            <a:r>
              <a:rPr lang="en-ID" dirty="0" err="1"/>
              <a:t>Berkomunikasi</a:t>
            </a:r>
            <a:r>
              <a:rPr lang="en-ID" dirty="0"/>
              <a:t> </a:t>
            </a:r>
            <a:r>
              <a:rPr lang="en-ID" dirty="0" err="1"/>
              <a:t>dengan</a:t>
            </a:r>
            <a:r>
              <a:rPr lang="en-ID" dirty="0"/>
              <a:t> </a:t>
            </a:r>
            <a:r>
              <a:rPr lang="en-ID" dirty="0" err="1"/>
              <a:t>cara</a:t>
            </a:r>
            <a:r>
              <a:rPr lang="en-ID" dirty="0"/>
              <a:t> </a:t>
            </a:r>
            <a:r>
              <a:rPr lang="en-ID" dirty="0" err="1"/>
              <a:t>mengirimkan</a:t>
            </a:r>
            <a:r>
              <a:rPr lang="en-ID" dirty="0"/>
              <a:t> text </a:t>
            </a:r>
            <a:r>
              <a:rPr lang="en-ID" dirty="0" err="1"/>
              <a:t>dengan</a:t>
            </a:r>
            <a:r>
              <a:rPr lang="en-ID" dirty="0"/>
              <a:t> </a:t>
            </a:r>
            <a:r>
              <a:rPr lang="en-ID" dirty="0" err="1"/>
              <a:t>alat</a:t>
            </a:r>
            <a:r>
              <a:rPr lang="en-ID" dirty="0"/>
              <a:t> </a:t>
            </a:r>
            <a:r>
              <a:rPr lang="en-ID" dirty="0" err="1"/>
              <a:t>sejenis</a:t>
            </a:r>
            <a:r>
              <a:rPr lang="en-ID" dirty="0"/>
              <a:t> </a:t>
            </a:r>
            <a:r>
              <a:rPr lang="en-ID" dirty="0" err="1"/>
              <a:t>atau</a:t>
            </a:r>
            <a:r>
              <a:rPr lang="en-ID" dirty="0"/>
              <a:t> </a:t>
            </a:r>
            <a:r>
              <a:rPr lang="en-ID" dirty="0" err="1"/>
              <a:t>alat</a:t>
            </a:r>
            <a:r>
              <a:rPr lang="en-ID" dirty="0"/>
              <a:t> yang </a:t>
            </a:r>
            <a:r>
              <a:rPr lang="en-ID" dirty="0" err="1"/>
              <a:t>dilengkapi</a:t>
            </a:r>
            <a:r>
              <a:rPr lang="en-ID" dirty="0"/>
              <a:t> </a:t>
            </a:r>
            <a:r>
              <a:rPr lang="en-ID" dirty="0" err="1"/>
              <a:t>modul</a:t>
            </a:r>
            <a:r>
              <a:rPr lang="en-ID" dirty="0"/>
              <a:t> yang </a:t>
            </a:r>
            <a:r>
              <a:rPr lang="en-ID" dirty="0" err="1"/>
              <a:t>sama</a:t>
            </a:r>
            <a:r>
              <a:rPr lang="en-ID" dirty="0"/>
              <a:t>.</a:t>
            </a:r>
          </a:p>
          <a:p>
            <a:pPr marL="0" indent="0">
              <a:buNone/>
            </a:pPr>
            <a:endParaRPr lang="en-ID" dirty="0"/>
          </a:p>
        </p:txBody>
      </p:sp>
    </p:spTree>
    <p:extLst>
      <p:ext uri="{BB962C8B-B14F-4D97-AF65-F5344CB8AC3E}">
        <p14:creationId xmlns:p14="http://schemas.microsoft.com/office/powerpoint/2010/main" val="365344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24011-9E79-D64F-6493-C0B0F1F08251}"/>
              </a:ext>
            </a:extLst>
          </p:cNvPr>
          <p:cNvSpPr>
            <a:spLocks noGrp="1"/>
          </p:cNvSpPr>
          <p:nvPr>
            <p:ph type="title"/>
          </p:nvPr>
        </p:nvSpPr>
        <p:spPr/>
        <p:txBody>
          <a:bodyPr/>
          <a:lstStyle/>
          <a:p>
            <a:r>
              <a:rPr lang="en-US" dirty="0" err="1"/>
              <a:t>Abstrak</a:t>
            </a:r>
            <a:endParaRPr lang="en-ID" dirty="0"/>
          </a:p>
        </p:txBody>
      </p:sp>
      <p:sp>
        <p:nvSpPr>
          <p:cNvPr id="5" name="Text Placeholder 4">
            <a:extLst>
              <a:ext uri="{FF2B5EF4-FFF2-40B4-BE49-F238E27FC236}">
                <a16:creationId xmlns:a16="http://schemas.microsoft.com/office/drawing/2014/main" id="{A985B1F1-7747-9FD4-2DBB-3EA9FE75CADD}"/>
              </a:ext>
            </a:extLst>
          </p:cNvPr>
          <p:cNvSpPr>
            <a:spLocks noGrp="1"/>
          </p:cNvSpPr>
          <p:nvPr>
            <p:ph idx="1"/>
          </p:nvPr>
        </p:nvSpPr>
        <p:spPr>
          <a:xfrm>
            <a:off x="2189982" y="2666736"/>
            <a:ext cx="6979721" cy="3564436"/>
          </a:xfrm>
        </p:spPr>
        <p:txBody>
          <a:bodyPr>
            <a:normAutofit/>
          </a:bodyPr>
          <a:lstStyle/>
          <a:p>
            <a:pPr indent="0" algn="just">
              <a:buNone/>
            </a:pPr>
            <a:r>
              <a:rPr lang="en-US" dirty="0">
                <a:effectLst/>
                <a:latin typeface="Aptos" panose="020B0004020202020204" pitchFamily="34" charset="0"/>
                <a:ea typeface="Calibri" panose="020F0502020204030204" pitchFamily="34" charset="0"/>
                <a:cs typeface="Arial" panose="020B0604020202020204" pitchFamily="34" charset="0"/>
              </a:rPr>
              <a:t>	</a:t>
            </a:r>
            <a:r>
              <a:rPr lang="id-ID" dirty="0" err="1">
                <a:effectLst/>
                <a:latin typeface="Aptos" panose="020B0004020202020204" pitchFamily="34" charset="0"/>
                <a:ea typeface="Calibri" panose="020F0502020204030204" pitchFamily="34" charset="0"/>
                <a:cs typeface="Arial" panose="020B0604020202020204" pitchFamily="34" charset="0"/>
              </a:rPr>
              <a:t>SignalForge</a:t>
            </a:r>
            <a:r>
              <a:rPr lang="id-ID" dirty="0">
                <a:effectLst/>
                <a:latin typeface="Aptos" panose="020B0004020202020204" pitchFamily="34" charset="0"/>
                <a:ea typeface="Calibri" panose="020F0502020204030204" pitchFamily="34" charset="0"/>
                <a:cs typeface="Arial" panose="020B0604020202020204" pitchFamily="34" charset="0"/>
              </a:rPr>
              <a:t> merupakan alat multifungsi untuk penggiat keamanan digital dan siber atau sekadar untuk </a:t>
            </a:r>
            <a:r>
              <a:rPr lang="id-ID" dirty="0" err="1">
                <a:effectLst/>
                <a:latin typeface="Aptos" panose="020B0004020202020204" pitchFamily="34" charset="0"/>
                <a:ea typeface="Calibri" panose="020F0502020204030204" pitchFamily="34" charset="0"/>
                <a:cs typeface="Arial" panose="020B0604020202020204" pitchFamily="34" charset="0"/>
              </a:rPr>
              <a:t>hobbyst</a:t>
            </a:r>
            <a:r>
              <a:rPr lang="id-ID" dirty="0">
                <a:effectLst/>
                <a:latin typeface="Aptos" panose="020B0004020202020204" pitchFamily="34" charset="0"/>
                <a:ea typeface="Calibri" panose="020F0502020204030204" pitchFamily="34" charset="0"/>
                <a:cs typeface="Arial" panose="020B0604020202020204" pitchFamily="34" charset="0"/>
              </a:rPr>
              <a:t> karena kemampuannya untuk membaca, meniru, dan berinteraksi dengan berbagai sinyal radio frekuensi (RF), kartu RFID, dan protokol komunikasi lainnya. Alat ini memfasilitasi eksplorasi keamanan siber, pengujian perangkat keras, dan berbagai aplikasi lain di bidang teknologi informasi.</a:t>
            </a:r>
            <a:endParaRPr lang="en-ID"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7258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C46F-532A-2F01-B4D0-E7C8846792C8}"/>
              </a:ext>
            </a:extLst>
          </p:cNvPr>
          <p:cNvSpPr>
            <a:spLocks noGrp="1"/>
          </p:cNvSpPr>
          <p:nvPr>
            <p:ph type="title"/>
          </p:nvPr>
        </p:nvSpPr>
        <p:spPr/>
        <p:txBody>
          <a:bodyPr/>
          <a:lstStyle/>
          <a:p>
            <a:r>
              <a:rPr lang="en-US" dirty="0" err="1"/>
              <a:t>Pengujian</a:t>
            </a:r>
            <a:r>
              <a:rPr lang="en-US" dirty="0"/>
              <a:t> - 2</a:t>
            </a:r>
            <a:endParaRPr lang="en-ID" dirty="0"/>
          </a:p>
        </p:txBody>
      </p:sp>
      <p:sp>
        <p:nvSpPr>
          <p:cNvPr id="3" name="Content Placeholder 2">
            <a:extLst>
              <a:ext uri="{FF2B5EF4-FFF2-40B4-BE49-F238E27FC236}">
                <a16:creationId xmlns:a16="http://schemas.microsoft.com/office/drawing/2014/main" id="{579D5C8B-133F-308E-84C1-3B8CAF81671A}"/>
              </a:ext>
            </a:extLst>
          </p:cNvPr>
          <p:cNvSpPr>
            <a:spLocks noGrp="1"/>
          </p:cNvSpPr>
          <p:nvPr>
            <p:ph idx="1"/>
          </p:nvPr>
        </p:nvSpPr>
        <p:spPr/>
        <p:txBody>
          <a:bodyPr>
            <a:normAutofit fontScale="92500" lnSpcReduction="20000"/>
          </a:bodyPr>
          <a:lstStyle/>
          <a:p>
            <a:pPr marL="0" indent="0">
              <a:buNone/>
            </a:pPr>
            <a:r>
              <a:rPr lang="en-ID" dirty="0"/>
              <a:t>4.	Display</a:t>
            </a:r>
          </a:p>
          <a:p>
            <a:pPr marL="0" indent="0">
              <a:buNone/>
            </a:pPr>
            <a:r>
              <a:rPr lang="en-ID" dirty="0"/>
              <a:t>Display </a:t>
            </a:r>
            <a:r>
              <a:rPr lang="en-ID" dirty="0" err="1"/>
              <a:t>dapat</a:t>
            </a:r>
            <a:r>
              <a:rPr lang="en-ID" dirty="0"/>
              <a:t> </a:t>
            </a:r>
            <a:r>
              <a:rPr lang="en-ID" dirty="0" err="1"/>
              <a:t>mengeluarkan</a:t>
            </a:r>
            <a:r>
              <a:rPr lang="en-ID" dirty="0"/>
              <a:t> button dan </a:t>
            </a:r>
            <a:r>
              <a:rPr lang="en-ID" dirty="0" err="1"/>
              <a:t>teks</a:t>
            </a:r>
            <a:r>
              <a:rPr lang="en-ID" dirty="0"/>
              <a:t> </a:t>
            </a:r>
            <a:r>
              <a:rPr lang="en-ID" dirty="0" err="1"/>
              <a:t>sesuai</a:t>
            </a:r>
            <a:r>
              <a:rPr lang="en-ID" dirty="0"/>
              <a:t> program yang </a:t>
            </a:r>
            <a:r>
              <a:rPr lang="en-ID" dirty="0" err="1"/>
              <a:t>ada</a:t>
            </a:r>
            <a:endParaRPr lang="en-ID" dirty="0"/>
          </a:p>
          <a:p>
            <a:pPr marL="0" indent="0">
              <a:buNone/>
            </a:pPr>
            <a:r>
              <a:rPr lang="en-ID" dirty="0"/>
              <a:t>5.	Buzzer</a:t>
            </a:r>
          </a:p>
          <a:p>
            <a:pPr marL="0" indent="0">
              <a:buNone/>
            </a:pPr>
            <a:r>
              <a:rPr lang="en-ID" dirty="0" err="1"/>
              <a:t>Dapat</a:t>
            </a:r>
            <a:r>
              <a:rPr lang="en-ID" dirty="0"/>
              <a:t> </a:t>
            </a:r>
            <a:r>
              <a:rPr lang="en-ID" dirty="0" err="1"/>
              <a:t>mengeluarkan</a:t>
            </a:r>
            <a:r>
              <a:rPr lang="en-ID" dirty="0"/>
              <a:t> </a:t>
            </a:r>
            <a:r>
              <a:rPr lang="en-ID" dirty="0" err="1"/>
              <a:t>bunyi</a:t>
            </a:r>
            <a:r>
              <a:rPr lang="en-ID" dirty="0"/>
              <a:t> </a:t>
            </a:r>
            <a:r>
              <a:rPr lang="en-ID" dirty="0" err="1"/>
              <a:t>sebagai</a:t>
            </a:r>
            <a:r>
              <a:rPr lang="en-ID" dirty="0"/>
              <a:t> feedback.</a:t>
            </a:r>
          </a:p>
          <a:p>
            <a:pPr marL="0" indent="0">
              <a:buNone/>
            </a:pPr>
            <a:r>
              <a:rPr lang="en-ID" dirty="0"/>
              <a:t>6.	Infrared</a:t>
            </a:r>
          </a:p>
          <a:p>
            <a:pPr marL="0" indent="0">
              <a:buNone/>
            </a:pPr>
            <a:r>
              <a:rPr lang="en-ID" dirty="0" err="1"/>
              <a:t>Membaca</a:t>
            </a:r>
            <a:r>
              <a:rPr lang="en-ID" dirty="0"/>
              <a:t> dan </a:t>
            </a:r>
            <a:r>
              <a:rPr lang="en-ID" dirty="0" err="1"/>
              <a:t>mereplay</a:t>
            </a:r>
            <a:r>
              <a:rPr lang="en-ID" dirty="0"/>
              <a:t> </a:t>
            </a:r>
            <a:r>
              <a:rPr lang="en-ID" dirty="0" err="1"/>
              <a:t>ulang</a:t>
            </a:r>
            <a:r>
              <a:rPr lang="en-ID" dirty="0"/>
              <a:t> data </a:t>
            </a:r>
            <a:r>
              <a:rPr lang="en-ID" dirty="0" err="1"/>
              <a:t>dari</a:t>
            </a:r>
            <a:r>
              <a:rPr lang="en-ID" dirty="0"/>
              <a:t> remote. Hasil </a:t>
            </a:r>
            <a:r>
              <a:rPr lang="en-ID" dirty="0" err="1"/>
              <a:t>akan</a:t>
            </a:r>
            <a:r>
              <a:rPr lang="en-ID" dirty="0"/>
              <a:t> </a:t>
            </a:r>
            <a:r>
              <a:rPr lang="en-ID" dirty="0" err="1"/>
              <a:t>dibandingkan</a:t>
            </a:r>
            <a:r>
              <a:rPr lang="en-ID" dirty="0"/>
              <a:t> </a:t>
            </a:r>
            <a:r>
              <a:rPr lang="en-ID" dirty="0" err="1"/>
              <a:t>dengan</a:t>
            </a:r>
            <a:r>
              <a:rPr lang="en-ID" dirty="0"/>
              <a:t> </a:t>
            </a:r>
            <a:r>
              <a:rPr lang="en-ID" dirty="0" err="1"/>
              <a:t>suatu</a:t>
            </a:r>
            <a:r>
              <a:rPr lang="en-ID" dirty="0"/>
              <a:t> remote control.</a:t>
            </a:r>
          </a:p>
          <a:p>
            <a:pPr marL="0" indent="0">
              <a:buNone/>
            </a:pPr>
            <a:r>
              <a:rPr lang="en-ID" dirty="0"/>
              <a:t>7.	NFC</a:t>
            </a:r>
          </a:p>
          <a:p>
            <a:pPr marL="0" indent="0">
              <a:buNone/>
            </a:pPr>
            <a:r>
              <a:rPr lang="en-ID" dirty="0" err="1"/>
              <a:t>Membaca</a:t>
            </a:r>
            <a:r>
              <a:rPr lang="en-ID" dirty="0"/>
              <a:t> dan </a:t>
            </a:r>
            <a:r>
              <a:rPr lang="en-ID" dirty="0" err="1"/>
              <a:t>menulis</a:t>
            </a:r>
            <a:r>
              <a:rPr lang="en-ID" dirty="0"/>
              <a:t> data pada generic RFID card.</a:t>
            </a:r>
          </a:p>
          <a:p>
            <a:pPr marL="0" indent="0">
              <a:buNone/>
            </a:pPr>
            <a:endParaRPr lang="en-ID" dirty="0"/>
          </a:p>
        </p:txBody>
      </p:sp>
    </p:spTree>
    <p:extLst>
      <p:ext uri="{BB962C8B-B14F-4D97-AF65-F5344CB8AC3E}">
        <p14:creationId xmlns:p14="http://schemas.microsoft.com/office/powerpoint/2010/main" val="3516852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E9B7-3DC7-C24F-5BEC-B4092C15E109}"/>
              </a:ext>
            </a:extLst>
          </p:cNvPr>
          <p:cNvSpPr>
            <a:spLocks noGrp="1"/>
          </p:cNvSpPr>
          <p:nvPr>
            <p:ph type="title"/>
          </p:nvPr>
        </p:nvSpPr>
        <p:spPr/>
        <p:txBody>
          <a:bodyPr/>
          <a:lstStyle/>
          <a:p>
            <a:r>
              <a:rPr lang="en-US" dirty="0" err="1"/>
              <a:t>Pengujian</a:t>
            </a:r>
            <a:r>
              <a:rPr lang="en-US" dirty="0"/>
              <a:t> - 3</a:t>
            </a:r>
            <a:endParaRPr lang="en-ID" dirty="0"/>
          </a:p>
        </p:txBody>
      </p:sp>
      <p:sp>
        <p:nvSpPr>
          <p:cNvPr id="3" name="Content Placeholder 2">
            <a:extLst>
              <a:ext uri="{FF2B5EF4-FFF2-40B4-BE49-F238E27FC236}">
                <a16:creationId xmlns:a16="http://schemas.microsoft.com/office/drawing/2014/main" id="{FB8B5009-310A-3B0C-0235-F961A89CCF6E}"/>
              </a:ext>
            </a:extLst>
          </p:cNvPr>
          <p:cNvSpPr>
            <a:spLocks noGrp="1"/>
          </p:cNvSpPr>
          <p:nvPr>
            <p:ph idx="1"/>
          </p:nvPr>
        </p:nvSpPr>
        <p:spPr/>
        <p:txBody>
          <a:bodyPr/>
          <a:lstStyle/>
          <a:p>
            <a:pPr marL="0" indent="0">
              <a:buNone/>
            </a:pPr>
            <a:r>
              <a:rPr lang="en-ID" dirty="0"/>
              <a:t>8.	GPIO</a:t>
            </a:r>
          </a:p>
          <a:p>
            <a:pPr marL="0" indent="0">
              <a:buNone/>
            </a:pPr>
            <a:r>
              <a:rPr lang="en-ID" dirty="0" err="1"/>
              <a:t>Membaca</a:t>
            </a:r>
            <a:r>
              <a:rPr lang="en-ID" dirty="0"/>
              <a:t> </a:t>
            </a:r>
            <a:r>
              <a:rPr lang="en-ID" dirty="0" err="1"/>
              <a:t>sinyal</a:t>
            </a:r>
            <a:r>
              <a:rPr lang="en-ID" dirty="0"/>
              <a:t> </a:t>
            </a:r>
            <a:r>
              <a:rPr lang="en-ID" dirty="0" err="1"/>
              <a:t>dari</a:t>
            </a:r>
            <a:r>
              <a:rPr lang="en-ID" dirty="0"/>
              <a:t> button yang </a:t>
            </a:r>
            <a:r>
              <a:rPr lang="en-ID" dirty="0" err="1"/>
              <a:t>dipasang</a:t>
            </a:r>
            <a:r>
              <a:rPr lang="en-ID" dirty="0"/>
              <a:t> </a:t>
            </a:r>
            <a:r>
              <a:rPr lang="en-ID" dirty="0" err="1"/>
              <a:t>secara</a:t>
            </a:r>
            <a:r>
              <a:rPr lang="en-ID" dirty="0"/>
              <a:t> </a:t>
            </a:r>
            <a:r>
              <a:rPr lang="en-ID" dirty="0" err="1"/>
              <a:t>terpisah</a:t>
            </a:r>
            <a:r>
              <a:rPr lang="en-ID" dirty="0"/>
              <a:t> </a:t>
            </a:r>
            <a:r>
              <a:rPr lang="en-ID" dirty="0" err="1"/>
              <a:t>dari</a:t>
            </a:r>
            <a:r>
              <a:rPr lang="en-ID" dirty="0"/>
              <a:t> button </a:t>
            </a:r>
            <a:r>
              <a:rPr lang="en-ID" dirty="0" err="1"/>
              <a:t>utama</a:t>
            </a:r>
            <a:r>
              <a:rPr lang="en-ID" dirty="0"/>
              <a:t>.</a:t>
            </a:r>
          </a:p>
          <a:p>
            <a:pPr marL="0" indent="0">
              <a:buNone/>
            </a:pPr>
            <a:r>
              <a:rPr lang="en-ID" dirty="0"/>
              <a:t>9.	MicroSD</a:t>
            </a:r>
          </a:p>
          <a:p>
            <a:pPr marL="0" indent="0">
              <a:buNone/>
            </a:pPr>
            <a:r>
              <a:rPr lang="en-ID" dirty="0" err="1"/>
              <a:t>Menyimpan</a:t>
            </a:r>
            <a:r>
              <a:rPr lang="en-ID" dirty="0"/>
              <a:t> </a:t>
            </a:r>
            <a:r>
              <a:rPr lang="en-ID" dirty="0" err="1"/>
              <a:t>suatu</a:t>
            </a:r>
            <a:r>
              <a:rPr lang="en-ID" dirty="0"/>
              <a:t> text </a:t>
            </a:r>
            <a:r>
              <a:rPr lang="en-ID" dirty="0" err="1"/>
              <a:t>dari</a:t>
            </a:r>
            <a:r>
              <a:rPr lang="en-ID" dirty="0"/>
              <a:t> user </a:t>
            </a:r>
            <a:r>
              <a:rPr lang="en-ID" dirty="0" err="1"/>
              <a:t>lalu</a:t>
            </a:r>
            <a:r>
              <a:rPr lang="en-ID" dirty="0"/>
              <a:t> </a:t>
            </a:r>
            <a:r>
              <a:rPr lang="en-ID" dirty="0" err="1"/>
              <a:t>membaca</a:t>
            </a:r>
            <a:r>
              <a:rPr lang="en-ID" dirty="0"/>
              <a:t> </a:t>
            </a:r>
            <a:r>
              <a:rPr lang="en-ID" dirty="0" err="1"/>
              <a:t>kembali</a:t>
            </a:r>
            <a:r>
              <a:rPr lang="en-ID" dirty="0"/>
              <a:t> text </a:t>
            </a:r>
            <a:r>
              <a:rPr lang="en-ID" dirty="0" err="1"/>
              <a:t>tersebut</a:t>
            </a:r>
            <a:r>
              <a:rPr lang="en-ID" dirty="0"/>
              <a:t> </a:t>
            </a:r>
            <a:r>
              <a:rPr lang="en-ID" dirty="0" err="1"/>
              <a:t>setelah</a:t>
            </a:r>
            <a:r>
              <a:rPr lang="en-ID" dirty="0"/>
              <a:t> </a:t>
            </a:r>
            <a:r>
              <a:rPr lang="en-ID" dirty="0" err="1"/>
              <a:t>daya</a:t>
            </a:r>
            <a:r>
              <a:rPr lang="en-ID" dirty="0"/>
              <a:t> </a:t>
            </a:r>
            <a:r>
              <a:rPr lang="en-ID" dirty="0" err="1"/>
              <a:t>dimatikan</a:t>
            </a:r>
            <a:r>
              <a:rPr lang="en-ID" dirty="0"/>
              <a:t>.</a:t>
            </a:r>
          </a:p>
          <a:p>
            <a:pPr marL="0" indent="0">
              <a:buNone/>
            </a:pPr>
            <a:r>
              <a:rPr lang="en-ID" dirty="0"/>
              <a:t>10.	Body</a:t>
            </a:r>
          </a:p>
          <a:p>
            <a:pPr marL="0" indent="0">
              <a:buNone/>
            </a:pPr>
            <a:r>
              <a:rPr lang="en-ID" dirty="0"/>
              <a:t>Body </a:t>
            </a:r>
            <a:r>
              <a:rPr lang="en-ID" dirty="0" err="1"/>
              <a:t>dirangkai</a:t>
            </a:r>
            <a:r>
              <a:rPr lang="en-ID" dirty="0"/>
              <a:t> dan </a:t>
            </a:r>
            <a:r>
              <a:rPr lang="en-ID" dirty="0" err="1"/>
              <a:t>diperhatikan</a:t>
            </a:r>
            <a:r>
              <a:rPr lang="en-ID" dirty="0"/>
              <a:t> </a:t>
            </a:r>
            <a:r>
              <a:rPr lang="en-ID" dirty="0" err="1"/>
              <a:t>apakah</a:t>
            </a:r>
            <a:r>
              <a:rPr lang="en-ID" dirty="0"/>
              <a:t> </a:t>
            </a:r>
            <a:r>
              <a:rPr lang="en-ID" dirty="0" err="1"/>
              <a:t>seluruh</a:t>
            </a:r>
            <a:r>
              <a:rPr lang="en-ID" dirty="0"/>
              <a:t> </a:t>
            </a:r>
            <a:r>
              <a:rPr lang="en-ID" dirty="0" err="1"/>
              <a:t>komponen</a:t>
            </a:r>
            <a:r>
              <a:rPr lang="en-ID" dirty="0"/>
              <a:t> </a:t>
            </a:r>
            <a:r>
              <a:rPr lang="en-ID" dirty="0" err="1"/>
              <a:t>terpasang</a:t>
            </a:r>
            <a:r>
              <a:rPr lang="en-ID" dirty="0"/>
              <a:t> </a:t>
            </a:r>
            <a:r>
              <a:rPr lang="en-ID" dirty="0" err="1"/>
              <a:t>sesuai</a:t>
            </a:r>
            <a:r>
              <a:rPr lang="en-ID" dirty="0"/>
              <a:t> </a:t>
            </a:r>
            <a:r>
              <a:rPr lang="en-ID" dirty="0" err="1"/>
              <a:t>dengan</a:t>
            </a:r>
            <a:r>
              <a:rPr lang="en-ID" dirty="0"/>
              <a:t> </a:t>
            </a:r>
            <a:r>
              <a:rPr lang="en-ID" dirty="0" err="1"/>
              <a:t>desain</a:t>
            </a:r>
            <a:r>
              <a:rPr lang="en-ID" dirty="0"/>
              <a:t>.</a:t>
            </a:r>
          </a:p>
        </p:txBody>
      </p:sp>
    </p:spTree>
    <p:extLst>
      <p:ext uri="{BB962C8B-B14F-4D97-AF65-F5344CB8AC3E}">
        <p14:creationId xmlns:p14="http://schemas.microsoft.com/office/powerpoint/2010/main" val="3936262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54A5-E9F1-0468-2A92-DFC9743285FA}"/>
              </a:ext>
            </a:extLst>
          </p:cNvPr>
          <p:cNvSpPr>
            <a:spLocks noGrp="1"/>
          </p:cNvSpPr>
          <p:nvPr>
            <p:ph type="title"/>
          </p:nvPr>
        </p:nvSpPr>
        <p:spPr/>
        <p:txBody>
          <a:bodyPr/>
          <a:lstStyle/>
          <a:p>
            <a:r>
              <a:rPr lang="en-US" dirty="0" err="1"/>
              <a:t>Konsep</a:t>
            </a:r>
            <a:r>
              <a:rPr lang="en-US" dirty="0"/>
              <a:t> </a:t>
            </a:r>
            <a:r>
              <a:rPr lang="en-US" dirty="0" err="1"/>
              <a:t>Sistem</a:t>
            </a:r>
            <a:r>
              <a:rPr lang="en-US" dirty="0"/>
              <a:t> 1</a:t>
            </a:r>
            <a:endParaRPr lang="en-ID" dirty="0"/>
          </a:p>
        </p:txBody>
      </p:sp>
      <p:pic>
        <p:nvPicPr>
          <p:cNvPr id="4" name="Content Placeholder 3" descr="A diagram of a computer system&#10;&#10;Description automatically generated">
            <a:extLst>
              <a:ext uri="{FF2B5EF4-FFF2-40B4-BE49-F238E27FC236}">
                <a16:creationId xmlns:a16="http://schemas.microsoft.com/office/drawing/2014/main" id="{40FF7853-34BD-8D08-86C8-204233655AB9}"/>
              </a:ext>
            </a:extLst>
          </p:cNvPr>
          <p:cNvPicPr>
            <a:picLocks noGrp="1" noChangeAspect="1"/>
          </p:cNvPicPr>
          <p:nvPr>
            <p:ph idx="1"/>
          </p:nvPr>
        </p:nvPicPr>
        <p:blipFill>
          <a:blip r:embed="rId2"/>
          <a:stretch>
            <a:fillRect/>
          </a:stretch>
        </p:blipFill>
        <p:spPr>
          <a:xfrm>
            <a:off x="3334099" y="2339975"/>
            <a:ext cx="5038027" cy="3563938"/>
          </a:xfrm>
          <a:prstGeom prst="rect">
            <a:avLst/>
          </a:prstGeom>
        </p:spPr>
      </p:pic>
    </p:spTree>
    <p:extLst>
      <p:ext uri="{BB962C8B-B14F-4D97-AF65-F5344CB8AC3E}">
        <p14:creationId xmlns:p14="http://schemas.microsoft.com/office/powerpoint/2010/main" val="321679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327D-FCB2-ACC7-2D2D-9D6B4E66B747}"/>
              </a:ext>
            </a:extLst>
          </p:cNvPr>
          <p:cNvSpPr>
            <a:spLocks noGrp="1"/>
          </p:cNvSpPr>
          <p:nvPr>
            <p:ph type="title"/>
          </p:nvPr>
        </p:nvSpPr>
        <p:spPr>
          <a:xfrm>
            <a:off x="187030" y="2707768"/>
            <a:ext cx="5404921" cy="1442463"/>
          </a:xfrm>
        </p:spPr>
        <p:txBody>
          <a:bodyPr/>
          <a:lstStyle/>
          <a:p>
            <a:r>
              <a:rPr lang="en-US" dirty="0" err="1"/>
              <a:t>Konsep</a:t>
            </a:r>
            <a:r>
              <a:rPr lang="en-US" dirty="0"/>
              <a:t> </a:t>
            </a:r>
            <a:r>
              <a:rPr lang="en-US" dirty="0" err="1"/>
              <a:t>Sistem</a:t>
            </a:r>
            <a:r>
              <a:rPr lang="en-US" dirty="0"/>
              <a:t> 2</a:t>
            </a:r>
            <a:endParaRPr lang="en-ID" dirty="0"/>
          </a:p>
        </p:txBody>
      </p:sp>
      <p:pic>
        <p:nvPicPr>
          <p:cNvPr id="4" name="Content Placeholder 3" descr="A diagram of a computer system&#10;&#10;Description automatically generated">
            <a:extLst>
              <a:ext uri="{FF2B5EF4-FFF2-40B4-BE49-F238E27FC236}">
                <a16:creationId xmlns:a16="http://schemas.microsoft.com/office/drawing/2014/main" id="{FEC71A6C-F86A-9B64-93BA-24EECBEC2347}"/>
              </a:ext>
            </a:extLst>
          </p:cNvPr>
          <p:cNvPicPr>
            <a:picLocks noGrp="1" noChangeAspect="1"/>
          </p:cNvPicPr>
          <p:nvPr>
            <p:ph idx="1"/>
          </p:nvPr>
        </p:nvPicPr>
        <p:blipFill>
          <a:blip r:embed="rId2"/>
          <a:stretch>
            <a:fillRect/>
          </a:stretch>
        </p:blipFill>
        <p:spPr>
          <a:xfrm>
            <a:off x="6600051" y="231404"/>
            <a:ext cx="4827373" cy="6626596"/>
          </a:xfrm>
          <a:prstGeom prst="rect">
            <a:avLst/>
          </a:prstGeom>
        </p:spPr>
      </p:pic>
    </p:spTree>
    <p:extLst>
      <p:ext uri="{BB962C8B-B14F-4D97-AF65-F5344CB8AC3E}">
        <p14:creationId xmlns:p14="http://schemas.microsoft.com/office/powerpoint/2010/main" val="53579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5818-F185-1FF5-4167-50799FC26A6A}"/>
              </a:ext>
            </a:extLst>
          </p:cNvPr>
          <p:cNvSpPr>
            <a:spLocks noGrp="1"/>
          </p:cNvSpPr>
          <p:nvPr>
            <p:ph type="title"/>
          </p:nvPr>
        </p:nvSpPr>
        <p:spPr/>
        <p:txBody>
          <a:bodyPr/>
          <a:lstStyle/>
          <a:p>
            <a:r>
              <a:rPr lang="en-US" dirty="0"/>
              <a:t>Engineering Matrix</a:t>
            </a:r>
            <a:endParaRPr lang="en-ID" dirty="0"/>
          </a:p>
        </p:txBody>
      </p:sp>
      <p:graphicFrame>
        <p:nvGraphicFramePr>
          <p:cNvPr id="4" name="Content Placeholder 3">
            <a:extLst>
              <a:ext uri="{FF2B5EF4-FFF2-40B4-BE49-F238E27FC236}">
                <a16:creationId xmlns:a16="http://schemas.microsoft.com/office/drawing/2014/main" id="{934A4EE0-398F-BA08-13F9-B47369BB6703}"/>
              </a:ext>
            </a:extLst>
          </p:cNvPr>
          <p:cNvGraphicFramePr>
            <a:graphicFrameLocks noGrp="1"/>
          </p:cNvGraphicFramePr>
          <p:nvPr>
            <p:ph idx="1"/>
          </p:nvPr>
        </p:nvGraphicFramePr>
        <p:xfrm>
          <a:off x="2586355" y="2851974"/>
          <a:ext cx="6919595" cy="3053523"/>
        </p:xfrm>
        <a:graphic>
          <a:graphicData uri="http://schemas.openxmlformats.org/drawingml/2006/table">
            <a:tbl>
              <a:tblPr firstRow="1" firstCol="1" bandRow="1">
                <a:tableStyleId>{5C22544A-7EE6-4342-B048-85BDC9FD1C3A}</a:tableStyleId>
              </a:tblPr>
              <a:tblGrid>
                <a:gridCol w="2932985">
                  <a:extLst>
                    <a:ext uri="{9D8B030D-6E8A-4147-A177-3AD203B41FA5}">
                      <a16:colId xmlns:a16="http://schemas.microsoft.com/office/drawing/2014/main" val="3126100404"/>
                    </a:ext>
                  </a:extLst>
                </a:gridCol>
                <a:gridCol w="1049186">
                  <a:extLst>
                    <a:ext uri="{9D8B030D-6E8A-4147-A177-3AD203B41FA5}">
                      <a16:colId xmlns:a16="http://schemas.microsoft.com/office/drawing/2014/main" val="3061607979"/>
                    </a:ext>
                  </a:extLst>
                </a:gridCol>
                <a:gridCol w="1468712">
                  <a:extLst>
                    <a:ext uri="{9D8B030D-6E8A-4147-A177-3AD203B41FA5}">
                      <a16:colId xmlns:a16="http://schemas.microsoft.com/office/drawing/2014/main" val="1107052740"/>
                    </a:ext>
                  </a:extLst>
                </a:gridCol>
                <a:gridCol w="1468712">
                  <a:extLst>
                    <a:ext uri="{9D8B030D-6E8A-4147-A177-3AD203B41FA5}">
                      <a16:colId xmlns:a16="http://schemas.microsoft.com/office/drawing/2014/main" val="1918311957"/>
                    </a:ext>
                  </a:extLst>
                </a:gridCol>
              </a:tblGrid>
              <a:tr h="375886">
                <a:tc rowSpan="2">
                  <a:txBody>
                    <a:bodyPr/>
                    <a:lstStyle/>
                    <a:p>
                      <a:pPr algn="ctr">
                        <a:lnSpc>
                          <a:spcPct val="150000"/>
                        </a:lnSpc>
                      </a:pPr>
                      <a:r>
                        <a:rPr lang="id-ID" sz="1200">
                          <a:effectLst/>
                        </a:rPr>
                        <a:t>Aspek</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50000"/>
                        </a:lnSpc>
                      </a:pPr>
                      <a:r>
                        <a:rPr lang="id-ID" sz="1200">
                          <a:effectLst/>
                        </a:rPr>
                        <a:t>Bobot </a:t>
                      </a:r>
                      <a:endParaRPr lang="en-ID" sz="1200">
                        <a:effectLst/>
                      </a:endParaRPr>
                    </a:p>
                    <a:p>
                      <a:pPr algn="ctr">
                        <a:lnSpc>
                          <a:spcPct val="150000"/>
                        </a:lnSpc>
                      </a:pPr>
                      <a:r>
                        <a:rPr lang="id-ID" sz="1200">
                          <a:effectLst/>
                        </a:rPr>
                        <a:t>(sum = 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50000"/>
                        </a:lnSpc>
                      </a:pPr>
                      <a:r>
                        <a:rPr lang="id-ID" sz="1200">
                          <a:effectLst/>
                        </a:rPr>
                        <a:t>Skor (1-10)</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D"/>
                    </a:p>
                  </a:txBody>
                  <a:tcPr/>
                </a:tc>
                <a:extLst>
                  <a:ext uri="{0D108BD9-81ED-4DB2-BD59-A6C34878D82A}">
                    <a16:rowId xmlns:a16="http://schemas.microsoft.com/office/drawing/2014/main" val="861635508"/>
                  </a:ext>
                </a:extLst>
              </a:tr>
              <a:tr h="422321">
                <a:tc vMerge="1">
                  <a:txBody>
                    <a:bodyPr/>
                    <a:lstStyle/>
                    <a:p>
                      <a:endParaRPr lang="en-ID"/>
                    </a:p>
                  </a:txBody>
                  <a:tcPr/>
                </a:tc>
                <a:tc vMerge="1">
                  <a:txBody>
                    <a:bodyPr/>
                    <a:lstStyle/>
                    <a:p>
                      <a:endParaRPr lang="en-ID"/>
                    </a:p>
                  </a:txBody>
                  <a:tcPr/>
                </a:tc>
                <a:tc>
                  <a:txBody>
                    <a:bodyPr/>
                    <a:lstStyle/>
                    <a:p>
                      <a:pPr algn="ctr">
                        <a:lnSpc>
                          <a:spcPct val="150000"/>
                        </a:lnSpc>
                      </a:pPr>
                      <a:r>
                        <a:rPr lang="id-ID" sz="1200">
                          <a:effectLst/>
                        </a:rPr>
                        <a:t>Monolith</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id-ID" sz="1200">
                          <a:effectLst/>
                        </a:rPr>
                        <a:t>Modular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5550671"/>
                  </a:ext>
                </a:extLst>
              </a:tr>
              <a:tr h="375886">
                <a:tc>
                  <a:txBody>
                    <a:bodyPr/>
                    <a:lstStyle/>
                    <a:p>
                      <a:pPr>
                        <a:lnSpc>
                          <a:spcPct val="150000"/>
                        </a:lnSpc>
                      </a:pPr>
                      <a:r>
                        <a:rPr lang="id-ID" sz="1200">
                          <a:effectLst/>
                        </a:rPr>
                        <a:t>Kemudahan pemakaian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8</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8</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8042968"/>
                  </a:ext>
                </a:extLst>
              </a:tr>
              <a:tr h="375886">
                <a:tc>
                  <a:txBody>
                    <a:bodyPr/>
                    <a:lstStyle/>
                    <a:p>
                      <a:pPr>
                        <a:lnSpc>
                          <a:spcPct val="150000"/>
                        </a:lnSpc>
                      </a:pPr>
                      <a:r>
                        <a:rPr lang="id-ID" sz="1200">
                          <a:effectLst/>
                        </a:rPr>
                        <a:t>Kemudahan manufaktur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0.25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9</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488776"/>
                  </a:ext>
                </a:extLst>
              </a:tr>
              <a:tr h="375886">
                <a:tc>
                  <a:txBody>
                    <a:bodyPr/>
                    <a:lstStyle/>
                    <a:p>
                      <a:pPr>
                        <a:lnSpc>
                          <a:spcPct val="150000"/>
                        </a:lnSpc>
                      </a:pPr>
                      <a:r>
                        <a:rPr lang="id-ID" sz="1200">
                          <a:effectLst/>
                        </a:rPr>
                        <a:t>Kemudahan perbaikan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0.25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3</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7</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2932767"/>
                  </a:ext>
                </a:extLst>
              </a:tr>
              <a:tr h="375886">
                <a:tc>
                  <a:txBody>
                    <a:bodyPr/>
                    <a:lstStyle/>
                    <a:p>
                      <a:pPr>
                        <a:lnSpc>
                          <a:spcPct val="150000"/>
                        </a:lnSpc>
                      </a:pPr>
                      <a:r>
                        <a:rPr lang="id-ID" sz="1200">
                          <a:effectLst/>
                        </a:rPr>
                        <a:t>Efisiensi tempat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0.15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9</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6</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3679204"/>
                  </a:ext>
                </a:extLst>
              </a:tr>
              <a:tr h="375886">
                <a:tc>
                  <a:txBody>
                    <a:bodyPr/>
                    <a:lstStyle/>
                    <a:p>
                      <a:pPr>
                        <a:lnSpc>
                          <a:spcPct val="150000"/>
                        </a:lnSpc>
                      </a:pPr>
                      <a:r>
                        <a:rPr lang="id-ID" sz="1200">
                          <a:effectLst/>
                        </a:rPr>
                        <a:t>Harga</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0.15</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7</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a:effectLst/>
                        </a:rPr>
                        <a:t>8</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5914753"/>
                  </a:ext>
                </a:extLst>
              </a:tr>
              <a:tr h="375886">
                <a:tc gridSpan="2">
                  <a:txBody>
                    <a:bodyPr/>
                    <a:lstStyle/>
                    <a:p>
                      <a:pPr>
                        <a:lnSpc>
                          <a:spcPct val="150000"/>
                        </a:lnSpc>
                      </a:pPr>
                      <a:r>
                        <a:rPr lang="id-ID" sz="1200">
                          <a:effectLst/>
                        </a:rPr>
                        <a:t>Total (sum(bobot * skor))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D"/>
                    </a:p>
                  </a:txBody>
                  <a:tcPr/>
                </a:tc>
                <a:tc>
                  <a:txBody>
                    <a:bodyPr/>
                    <a:lstStyle/>
                    <a:p>
                      <a:pPr>
                        <a:lnSpc>
                          <a:spcPct val="150000"/>
                        </a:lnSpc>
                      </a:pPr>
                      <a:r>
                        <a:rPr lang="id-ID" sz="1200">
                          <a:effectLst/>
                        </a:rPr>
                        <a:t>6,0</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pPr>
                      <a:r>
                        <a:rPr lang="id-ID" sz="1200" dirty="0">
                          <a:effectLst/>
                        </a:rPr>
                        <a:t>7,7</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9238333"/>
                  </a:ext>
                </a:extLst>
              </a:tr>
            </a:tbl>
          </a:graphicData>
        </a:graphic>
      </p:graphicFrame>
    </p:spTree>
    <p:extLst>
      <p:ext uri="{BB962C8B-B14F-4D97-AF65-F5344CB8AC3E}">
        <p14:creationId xmlns:p14="http://schemas.microsoft.com/office/powerpoint/2010/main" val="97176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CF2B-CE82-894E-862C-F128B515F2FC}"/>
              </a:ext>
            </a:extLst>
          </p:cNvPr>
          <p:cNvSpPr>
            <a:spLocks noGrp="1"/>
          </p:cNvSpPr>
          <p:nvPr>
            <p:ph type="title"/>
          </p:nvPr>
        </p:nvSpPr>
        <p:spPr/>
        <p:txBody>
          <a:bodyPr/>
          <a:lstStyle/>
          <a:p>
            <a:r>
              <a:rPr lang="en-US" dirty="0" err="1"/>
              <a:t>Functonal</a:t>
            </a:r>
            <a:r>
              <a:rPr lang="en-US" dirty="0"/>
              <a:t> Parts</a:t>
            </a:r>
            <a:endParaRPr lang="en-ID" dirty="0"/>
          </a:p>
        </p:txBody>
      </p:sp>
      <p:pic>
        <p:nvPicPr>
          <p:cNvPr id="4" name="Picture 3" descr="A diagram of a computer network&#10;&#10;Description automatically generated">
            <a:extLst>
              <a:ext uri="{FF2B5EF4-FFF2-40B4-BE49-F238E27FC236}">
                <a16:creationId xmlns:a16="http://schemas.microsoft.com/office/drawing/2014/main" id="{6FD564C7-BC4D-2EFF-6963-AE2FFA06DF8B}"/>
              </a:ext>
            </a:extLst>
          </p:cNvPr>
          <p:cNvPicPr>
            <a:picLocks noChangeAspect="1"/>
          </p:cNvPicPr>
          <p:nvPr/>
        </p:nvPicPr>
        <p:blipFill>
          <a:blip r:embed="rId2"/>
          <a:stretch>
            <a:fillRect/>
          </a:stretch>
        </p:blipFill>
        <p:spPr>
          <a:xfrm>
            <a:off x="767279" y="2729823"/>
            <a:ext cx="2668270" cy="1224280"/>
          </a:xfrm>
          <a:prstGeom prst="rect">
            <a:avLst/>
          </a:prstGeom>
        </p:spPr>
      </p:pic>
      <p:pic>
        <p:nvPicPr>
          <p:cNvPr id="5" name="Picture 4" descr="A diagram of a system&#10;&#10;Description automatically generated">
            <a:extLst>
              <a:ext uri="{FF2B5EF4-FFF2-40B4-BE49-F238E27FC236}">
                <a16:creationId xmlns:a16="http://schemas.microsoft.com/office/drawing/2014/main" id="{BEC5579E-06A0-EC8A-64CC-2C4DDADA2B4C}"/>
              </a:ext>
            </a:extLst>
          </p:cNvPr>
          <p:cNvPicPr>
            <a:picLocks noChangeAspect="1"/>
          </p:cNvPicPr>
          <p:nvPr/>
        </p:nvPicPr>
        <p:blipFill>
          <a:blip r:embed="rId3"/>
          <a:stretch>
            <a:fillRect/>
          </a:stretch>
        </p:blipFill>
        <p:spPr>
          <a:xfrm>
            <a:off x="4710896" y="3018472"/>
            <a:ext cx="2285365" cy="821055"/>
          </a:xfrm>
          <a:prstGeom prst="rect">
            <a:avLst/>
          </a:prstGeom>
        </p:spPr>
      </p:pic>
      <p:pic>
        <p:nvPicPr>
          <p:cNvPr id="6" name="Picture 5" descr="A diagram of a power and power module&#10;&#10;Description automatically generated">
            <a:extLst>
              <a:ext uri="{FF2B5EF4-FFF2-40B4-BE49-F238E27FC236}">
                <a16:creationId xmlns:a16="http://schemas.microsoft.com/office/drawing/2014/main" id="{1F308E1F-4AE1-915E-0353-18626BA9C5F0}"/>
              </a:ext>
            </a:extLst>
          </p:cNvPr>
          <p:cNvPicPr>
            <a:picLocks noChangeAspect="1"/>
          </p:cNvPicPr>
          <p:nvPr/>
        </p:nvPicPr>
        <p:blipFill>
          <a:blip r:embed="rId4"/>
          <a:stretch>
            <a:fillRect/>
          </a:stretch>
        </p:blipFill>
        <p:spPr>
          <a:xfrm>
            <a:off x="7807473" y="362002"/>
            <a:ext cx="2544445" cy="1010285"/>
          </a:xfrm>
          <a:prstGeom prst="rect">
            <a:avLst/>
          </a:prstGeom>
        </p:spPr>
      </p:pic>
      <p:pic>
        <p:nvPicPr>
          <p:cNvPr id="7" name="Picture 6" descr="A diagram of a user interface&#10;&#10;Description automatically generated">
            <a:extLst>
              <a:ext uri="{FF2B5EF4-FFF2-40B4-BE49-F238E27FC236}">
                <a16:creationId xmlns:a16="http://schemas.microsoft.com/office/drawing/2014/main" id="{14874053-C9DF-877F-8466-225D174D552C}"/>
              </a:ext>
            </a:extLst>
          </p:cNvPr>
          <p:cNvPicPr>
            <a:picLocks noChangeAspect="1"/>
          </p:cNvPicPr>
          <p:nvPr/>
        </p:nvPicPr>
        <p:blipFill>
          <a:blip r:embed="rId5"/>
          <a:stretch>
            <a:fillRect/>
          </a:stretch>
        </p:blipFill>
        <p:spPr>
          <a:xfrm>
            <a:off x="933683" y="4812493"/>
            <a:ext cx="2047240" cy="1009650"/>
          </a:xfrm>
          <a:prstGeom prst="rect">
            <a:avLst/>
          </a:prstGeom>
        </p:spPr>
      </p:pic>
      <p:pic>
        <p:nvPicPr>
          <p:cNvPr id="8" name="Picture 7" descr="A diagram of a power and power&#10;&#10;Description automatically generated">
            <a:extLst>
              <a:ext uri="{FF2B5EF4-FFF2-40B4-BE49-F238E27FC236}">
                <a16:creationId xmlns:a16="http://schemas.microsoft.com/office/drawing/2014/main" id="{7030EA65-DAA4-4839-AA75-886611684CD8}"/>
              </a:ext>
            </a:extLst>
          </p:cNvPr>
          <p:cNvPicPr>
            <a:picLocks noChangeAspect="1"/>
          </p:cNvPicPr>
          <p:nvPr/>
        </p:nvPicPr>
        <p:blipFill>
          <a:blip r:embed="rId6"/>
          <a:stretch>
            <a:fillRect/>
          </a:stretch>
        </p:blipFill>
        <p:spPr>
          <a:xfrm>
            <a:off x="4467883" y="5039061"/>
            <a:ext cx="2047240" cy="915670"/>
          </a:xfrm>
          <a:prstGeom prst="rect">
            <a:avLst/>
          </a:prstGeom>
        </p:spPr>
      </p:pic>
      <p:pic>
        <p:nvPicPr>
          <p:cNvPr id="9" name="Picture 8" descr="A diagram of a power and power&#10;&#10;Description automatically generated">
            <a:extLst>
              <a:ext uri="{FF2B5EF4-FFF2-40B4-BE49-F238E27FC236}">
                <a16:creationId xmlns:a16="http://schemas.microsoft.com/office/drawing/2014/main" id="{6704F2DE-BCE3-B245-87E4-03A1B0006ADE}"/>
              </a:ext>
            </a:extLst>
          </p:cNvPr>
          <p:cNvPicPr>
            <a:picLocks noChangeAspect="1"/>
          </p:cNvPicPr>
          <p:nvPr/>
        </p:nvPicPr>
        <p:blipFill>
          <a:blip r:embed="rId7"/>
          <a:stretch>
            <a:fillRect/>
          </a:stretch>
        </p:blipFill>
        <p:spPr>
          <a:xfrm>
            <a:off x="8016706" y="1961361"/>
            <a:ext cx="2019935" cy="838200"/>
          </a:xfrm>
          <a:prstGeom prst="rect">
            <a:avLst/>
          </a:prstGeom>
        </p:spPr>
      </p:pic>
      <p:pic>
        <p:nvPicPr>
          <p:cNvPr id="10" name="Picture 9">
            <a:extLst>
              <a:ext uri="{FF2B5EF4-FFF2-40B4-BE49-F238E27FC236}">
                <a16:creationId xmlns:a16="http://schemas.microsoft.com/office/drawing/2014/main" id="{FD6FB6F8-8706-05A2-B9F0-ABFA51278560}"/>
              </a:ext>
            </a:extLst>
          </p:cNvPr>
          <p:cNvPicPr>
            <a:picLocks noChangeAspect="1"/>
          </p:cNvPicPr>
          <p:nvPr/>
        </p:nvPicPr>
        <p:blipFill>
          <a:blip r:embed="rId8"/>
          <a:stretch>
            <a:fillRect/>
          </a:stretch>
        </p:blipFill>
        <p:spPr>
          <a:xfrm>
            <a:off x="8098751" y="5208556"/>
            <a:ext cx="2229168" cy="923493"/>
          </a:xfrm>
          <a:prstGeom prst="rect">
            <a:avLst/>
          </a:prstGeom>
        </p:spPr>
      </p:pic>
      <p:pic>
        <p:nvPicPr>
          <p:cNvPr id="11" name="Picture 10" descr="A diagram of a diagram&#10;&#10;Description automatically generated with medium confidence">
            <a:extLst>
              <a:ext uri="{FF2B5EF4-FFF2-40B4-BE49-F238E27FC236}">
                <a16:creationId xmlns:a16="http://schemas.microsoft.com/office/drawing/2014/main" id="{C9C5F46C-C2F6-779F-CB06-6CADE5E748DE}"/>
              </a:ext>
            </a:extLst>
          </p:cNvPr>
          <p:cNvPicPr>
            <a:picLocks noChangeAspect="1"/>
          </p:cNvPicPr>
          <p:nvPr/>
        </p:nvPicPr>
        <p:blipFill>
          <a:blip r:embed="rId9"/>
          <a:stretch>
            <a:fillRect/>
          </a:stretch>
        </p:blipFill>
        <p:spPr>
          <a:xfrm>
            <a:off x="8396118" y="3640002"/>
            <a:ext cx="1955800" cy="692785"/>
          </a:xfrm>
          <a:prstGeom prst="rect">
            <a:avLst/>
          </a:prstGeom>
        </p:spPr>
      </p:pic>
    </p:spTree>
    <p:extLst>
      <p:ext uri="{BB962C8B-B14F-4D97-AF65-F5344CB8AC3E}">
        <p14:creationId xmlns:p14="http://schemas.microsoft.com/office/powerpoint/2010/main" val="554318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C5C8-0AE7-22A7-648A-850E84DDE84B}"/>
              </a:ext>
            </a:extLst>
          </p:cNvPr>
          <p:cNvSpPr>
            <a:spLocks noGrp="1"/>
          </p:cNvSpPr>
          <p:nvPr>
            <p:ph type="title"/>
          </p:nvPr>
        </p:nvSpPr>
        <p:spPr/>
        <p:txBody>
          <a:bodyPr/>
          <a:lstStyle/>
          <a:p>
            <a:r>
              <a:rPr lang="en-US" dirty="0"/>
              <a:t>Design Tools 1 – Arduino IDE</a:t>
            </a:r>
            <a:endParaRPr lang="en-ID" dirty="0"/>
          </a:p>
        </p:txBody>
      </p:sp>
      <p:pic>
        <p:nvPicPr>
          <p:cNvPr id="5" name="Content Placeholder 4">
            <a:extLst>
              <a:ext uri="{FF2B5EF4-FFF2-40B4-BE49-F238E27FC236}">
                <a16:creationId xmlns:a16="http://schemas.microsoft.com/office/drawing/2014/main" id="{1E8DBCCF-24F0-9752-58FC-C224E0399091}"/>
              </a:ext>
            </a:extLst>
          </p:cNvPr>
          <p:cNvPicPr>
            <a:picLocks noGrp="1" noChangeAspect="1"/>
          </p:cNvPicPr>
          <p:nvPr>
            <p:ph idx="1"/>
          </p:nvPr>
        </p:nvPicPr>
        <p:blipFill>
          <a:blip r:embed="rId2"/>
          <a:stretch>
            <a:fillRect/>
          </a:stretch>
        </p:blipFill>
        <p:spPr>
          <a:xfrm>
            <a:off x="1818400" y="2339975"/>
            <a:ext cx="8069425" cy="3563938"/>
          </a:xfrm>
        </p:spPr>
      </p:pic>
    </p:spTree>
    <p:extLst>
      <p:ext uri="{BB962C8B-B14F-4D97-AF65-F5344CB8AC3E}">
        <p14:creationId xmlns:p14="http://schemas.microsoft.com/office/powerpoint/2010/main" val="1657090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CFD1-81AF-769E-97F8-2346922FFB77}"/>
              </a:ext>
            </a:extLst>
          </p:cNvPr>
          <p:cNvSpPr>
            <a:spLocks noGrp="1"/>
          </p:cNvSpPr>
          <p:nvPr>
            <p:ph type="title"/>
          </p:nvPr>
        </p:nvSpPr>
        <p:spPr/>
        <p:txBody>
          <a:bodyPr/>
          <a:lstStyle/>
          <a:p>
            <a:r>
              <a:rPr lang="en-US" dirty="0"/>
              <a:t>Design Tools 2 – Arduino CLI</a:t>
            </a:r>
            <a:endParaRPr lang="en-ID" dirty="0"/>
          </a:p>
        </p:txBody>
      </p:sp>
      <p:pic>
        <p:nvPicPr>
          <p:cNvPr id="4" name="Content Placeholder 3">
            <a:extLst>
              <a:ext uri="{FF2B5EF4-FFF2-40B4-BE49-F238E27FC236}">
                <a16:creationId xmlns:a16="http://schemas.microsoft.com/office/drawing/2014/main" id="{91368019-5519-FF52-AA2E-096003F3259F}"/>
              </a:ext>
            </a:extLst>
          </p:cNvPr>
          <p:cNvPicPr>
            <a:picLocks noGrp="1" noChangeAspect="1"/>
          </p:cNvPicPr>
          <p:nvPr>
            <p:ph idx="1"/>
          </p:nvPr>
        </p:nvPicPr>
        <p:blipFill>
          <a:blip r:embed="rId2"/>
          <a:stretch>
            <a:fillRect/>
          </a:stretch>
        </p:blipFill>
        <p:spPr>
          <a:xfrm>
            <a:off x="4087443" y="2339975"/>
            <a:ext cx="3531340" cy="3563938"/>
          </a:xfrm>
          <a:prstGeom prst="rect">
            <a:avLst/>
          </a:prstGeom>
        </p:spPr>
      </p:pic>
    </p:spTree>
    <p:extLst>
      <p:ext uri="{BB962C8B-B14F-4D97-AF65-F5344CB8AC3E}">
        <p14:creationId xmlns:p14="http://schemas.microsoft.com/office/powerpoint/2010/main" val="3820347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0F81-2DB6-E0BA-C2EC-2948E93DB7A4}"/>
              </a:ext>
            </a:extLst>
          </p:cNvPr>
          <p:cNvSpPr>
            <a:spLocks noGrp="1"/>
          </p:cNvSpPr>
          <p:nvPr>
            <p:ph type="title"/>
          </p:nvPr>
        </p:nvSpPr>
        <p:spPr/>
        <p:txBody>
          <a:bodyPr/>
          <a:lstStyle/>
          <a:p>
            <a:r>
              <a:rPr lang="en-US" dirty="0"/>
              <a:t>Additional Note</a:t>
            </a:r>
            <a:endParaRPr lang="en-ID" dirty="0"/>
          </a:p>
        </p:txBody>
      </p:sp>
      <p:sp>
        <p:nvSpPr>
          <p:cNvPr id="3" name="Content Placeholder 2">
            <a:extLst>
              <a:ext uri="{FF2B5EF4-FFF2-40B4-BE49-F238E27FC236}">
                <a16:creationId xmlns:a16="http://schemas.microsoft.com/office/drawing/2014/main" id="{B0011C26-631B-B4E1-6345-4C51F7D3D35C}"/>
              </a:ext>
            </a:extLst>
          </p:cNvPr>
          <p:cNvSpPr>
            <a:spLocks noGrp="1"/>
          </p:cNvSpPr>
          <p:nvPr>
            <p:ph idx="1"/>
          </p:nvPr>
        </p:nvSpPr>
        <p:spPr/>
        <p:txBody>
          <a:bodyPr/>
          <a:lstStyle/>
          <a:p>
            <a:r>
              <a:rPr lang="en-US" dirty="0"/>
              <a:t>A lot of module means the needs for bigger binary</a:t>
            </a:r>
          </a:p>
          <a:p>
            <a:r>
              <a:rPr lang="en-US" dirty="0"/>
              <a:t>Solution:</a:t>
            </a:r>
          </a:p>
          <a:p>
            <a:r>
              <a:rPr lang="en-US" dirty="0"/>
              <a:t>Load from SD Card</a:t>
            </a:r>
          </a:p>
          <a:p>
            <a:r>
              <a:rPr lang="en-US" dirty="0"/>
              <a:t>Mechanism:</a:t>
            </a:r>
          </a:p>
          <a:p>
            <a:r>
              <a:rPr lang="en-US" dirty="0"/>
              <a:t>Use File system module and OTA Module</a:t>
            </a:r>
            <a:endParaRPr lang="en-ID" dirty="0"/>
          </a:p>
        </p:txBody>
      </p:sp>
    </p:spTree>
    <p:extLst>
      <p:ext uri="{BB962C8B-B14F-4D97-AF65-F5344CB8AC3E}">
        <p14:creationId xmlns:p14="http://schemas.microsoft.com/office/powerpoint/2010/main" val="3060822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95A8-84D3-EAE0-5370-10A90425EFBB}"/>
              </a:ext>
            </a:extLst>
          </p:cNvPr>
          <p:cNvSpPr>
            <a:spLocks noGrp="1"/>
          </p:cNvSpPr>
          <p:nvPr>
            <p:ph type="title"/>
          </p:nvPr>
        </p:nvSpPr>
        <p:spPr/>
        <p:txBody>
          <a:bodyPr/>
          <a:lstStyle/>
          <a:p>
            <a:r>
              <a:rPr lang="en-US" dirty="0"/>
              <a:t>Design Tools 3 - </a:t>
            </a:r>
            <a:r>
              <a:rPr lang="en-US" dirty="0" err="1"/>
              <a:t>FreeCAD</a:t>
            </a:r>
            <a:endParaRPr lang="en-ID" dirty="0"/>
          </a:p>
        </p:txBody>
      </p:sp>
      <p:pic>
        <p:nvPicPr>
          <p:cNvPr id="4" name="Content Placeholder 3" descr="A screenshot of a computer software&#10;&#10;Description automatically generated">
            <a:extLst>
              <a:ext uri="{FF2B5EF4-FFF2-40B4-BE49-F238E27FC236}">
                <a16:creationId xmlns:a16="http://schemas.microsoft.com/office/drawing/2014/main" id="{52F27659-74F8-5B6E-6261-E168F9D3EF0F}"/>
              </a:ext>
            </a:extLst>
          </p:cNvPr>
          <p:cNvPicPr>
            <a:picLocks noGrp="1" noChangeAspect="1"/>
          </p:cNvPicPr>
          <p:nvPr>
            <p:ph idx="1"/>
          </p:nvPr>
        </p:nvPicPr>
        <p:blipFill>
          <a:blip r:embed="rId2"/>
          <a:stretch>
            <a:fillRect/>
          </a:stretch>
        </p:blipFill>
        <p:spPr>
          <a:xfrm>
            <a:off x="3014896" y="2339975"/>
            <a:ext cx="5676433" cy="3563938"/>
          </a:xfrm>
          <a:prstGeom prst="rect">
            <a:avLst/>
          </a:prstGeom>
        </p:spPr>
      </p:pic>
    </p:spTree>
    <p:extLst>
      <p:ext uri="{BB962C8B-B14F-4D97-AF65-F5344CB8AC3E}">
        <p14:creationId xmlns:p14="http://schemas.microsoft.com/office/powerpoint/2010/main" val="294167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24011-9E79-D64F-6493-C0B0F1F08251}"/>
              </a:ext>
            </a:extLst>
          </p:cNvPr>
          <p:cNvSpPr>
            <a:spLocks noGrp="1"/>
          </p:cNvSpPr>
          <p:nvPr>
            <p:ph type="title"/>
          </p:nvPr>
        </p:nvSpPr>
        <p:spPr/>
        <p:txBody>
          <a:bodyPr/>
          <a:lstStyle/>
          <a:p>
            <a:r>
              <a:rPr lang="id-ID" dirty="0"/>
              <a:t>Latar</a:t>
            </a:r>
            <a:r>
              <a:rPr lang="en-US" dirty="0"/>
              <a:t> </a:t>
            </a:r>
            <a:r>
              <a:rPr lang="en-US" dirty="0" err="1"/>
              <a:t>Belakang</a:t>
            </a:r>
            <a:endParaRPr lang="en-ID" dirty="0"/>
          </a:p>
        </p:txBody>
      </p:sp>
      <p:pic>
        <p:nvPicPr>
          <p:cNvPr id="6" name="Content Placeholder 5">
            <a:extLst>
              <a:ext uri="{FF2B5EF4-FFF2-40B4-BE49-F238E27FC236}">
                <a16:creationId xmlns:a16="http://schemas.microsoft.com/office/drawing/2014/main" id="{6A758696-4A12-6361-00BD-C1071003B54F}"/>
              </a:ext>
            </a:extLst>
          </p:cNvPr>
          <p:cNvPicPr>
            <a:picLocks noGrp="1" noChangeAspect="1"/>
          </p:cNvPicPr>
          <p:nvPr>
            <p:ph sz="half" idx="1"/>
          </p:nvPr>
        </p:nvPicPr>
        <p:blipFill>
          <a:blip r:embed="rId2"/>
          <a:stretch>
            <a:fillRect/>
          </a:stretch>
        </p:blipFill>
        <p:spPr>
          <a:xfrm>
            <a:off x="811160" y="2837429"/>
            <a:ext cx="10569680" cy="2736520"/>
          </a:xfrm>
        </p:spPr>
      </p:pic>
    </p:spTree>
    <p:extLst>
      <p:ext uri="{BB962C8B-B14F-4D97-AF65-F5344CB8AC3E}">
        <p14:creationId xmlns:p14="http://schemas.microsoft.com/office/powerpoint/2010/main" val="1428602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9B89-C839-75DD-3743-DBBD16A952A3}"/>
              </a:ext>
            </a:extLst>
          </p:cNvPr>
          <p:cNvSpPr>
            <a:spLocks noGrp="1"/>
          </p:cNvSpPr>
          <p:nvPr>
            <p:ph type="title"/>
          </p:nvPr>
        </p:nvSpPr>
        <p:spPr/>
        <p:txBody>
          <a:bodyPr/>
          <a:lstStyle/>
          <a:p>
            <a:r>
              <a:rPr lang="en-US" dirty="0"/>
              <a:t>Design Tools 4 - </a:t>
            </a:r>
            <a:r>
              <a:rPr lang="en-US" dirty="0" err="1"/>
              <a:t>KiCad</a:t>
            </a:r>
            <a:endParaRPr lang="en-ID" dirty="0"/>
          </a:p>
        </p:txBody>
      </p:sp>
      <p:pic>
        <p:nvPicPr>
          <p:cNvPr id="4" name="Content Placeholder 3" descr="A screenshot of a computer program&#10;&#10;Description automatically generated">
            <a:extLst>
              <a:ext uri="{FF2B5EF4-FFF2-40B4-BE49-F238E27FC236}">
                <a16:creationId xmlns:a16="http://schemas.microsoft.com/office/drawing/2014/main" id="{D86DF0AD-2304-1759-FE27-86469917C0B8}"/>
              </a:ext>
            </a:extLst>
          </p:cNvPr>
          <p:cNvPicPr>
            <a:picLocks noGrp="1" noChangeAspect="1"/>
          </p:cNvPicPr>
          <p:nvPr>
            <p:ph idx="1"/>
          </p:nvPr>
        </p:nvPicPr>
        <p:blipFill>
          <a:blip r:embed="rId2"/>
          <a:stretch>
            <a:fillRect/>
          </a:stretch>
        </p:blipFill>
        <p:spPr>
          <a:xfrm>
            <a:off x="2533187" y="2597731"/>
            <a:ext cx="6639852" cy="3048425"/>
          </a:xfrm>
          <a:prstGeom prst="rect">
            <a:avLst/>
          </a:prstGeom>
        </p:spPr>
      </p:pic>
    </p:spTree>
    <p:extLst>
      <p:ext uri="{BB962C8B-B14F-4D97-AF65-F5344CB8AC3E}">
        <p14:creationId xmlns:p14="http://schemas.microsoft.com/office/powerpoint/2010/main" val="2351104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13127-774E-1004-03EF-DF47AE05C47B}"/>
              </a:ext>
            </a:extLst>
          </p:cNvPr>
          <p:cNvSpPr>
            <a:spLocks noGrp="1"/>
          </p:cNvSpPr>
          <p:nvPr>
            <p:ph type="title"/>
          </p:nvPr>
        </p:nvSpPr>
        <p:spPr/>
        <p:txBody>
          <a:bodyPr/>
          <a:lstStyle/>
          <a:p>
            <a:r>
              <a:rPr lang="en-US" dirty="0"/>
              <a:t>ESP32-S3-MINI-1</a:t>
            </a:r>
            <a:endParaRPr lang="en-ID" dirty="0"/>
          </a:p>
        </p:txBody>
      </p:sp>
      <p:pic>
        <p:nvPicPr>
          <p:cNvPr id="4" name="Content Placeholder 3">
            <a:extLst>
              <a:ext uri="{FF2B5EF4-FFF2-40B4-BE49-F238E27FC236}">
                <a16:creationId xmlns:a16="http://schemas.microsoft.com/office/drawing/2014/main" id="{9D32C4F7-B32B-3078-1F9B-744AB4F88B38}"/>
              </a:ext>
            </a:extLst>
          </p:cNvPr>
          <p:cNvPicPr>
            <a:picLocks noGrp="1" noChangeAspect="1"/>
          </p:cNvPicPr>
          <p:nvPr>
            <p:ph idx="1"/>
          </p:nvPr>
        </p:nvPicPr>
        <p:blipFill>
          <a:blip r:embed="rId3"/>
          <a:stretch>
            <a:fillRect/>
          </a:stretch>
        </p:blipFill>
        <p:spPr>
          <a:xfrm>
            <a:off x="6096000" y="2946826"/>
            <a:ext cx="5325218" cy="2991267"/>
          </a:xfrm>
          <a:prstGeom prst="rect">
            <a:avLst/>
          </a:prstGeom>
        </p:spPr>
      </p:pic>
      <p:pic>
        <p:nvPicPr>
          <p:cNvPr id="6" name="Picture 5">
            <a:extLst>
              <a:ext uri="{FF2B5EF4-FFF2-40B4-BE49-F238E27FC236}">
                <a16:creationId xmlns:a16="http://schemas.microsoft.com/office/drawing/2014/main" id="{16835463-34B9-3542-3C15-F3C9F5869A8B}"/>
              </a:ext>
            </a:extLst>
          </p:cNvPr>
          <p:cNvPicPr>
            <a:picLocks noChangeAspect="1"/>
          </p:cNvPicPr>
          <p:nvPr/>
        </p:nvPicPr>
        <p:blipFill>
          <a:blip r:embed="rId4"/>
          <a:stretch>
            <a:fillRect/>
          </a:stretch>
        </p:blipFill>
        <p:spPr>
          <a:xfrm>
            <a:off x="1238879" y="3202849"/>
            <a:ext cx="4229690" cy="2619741"/>
          </a:xfrm>
          <a:prstGeom prst="rect">
            <a:avLst/>
          </a:prstGeom>
        </p:spPr>
      </p:pic>
    </p:spTree>
    <p:extLst>
      <p:ext uri="{BB962C8B-B14F-4D97-AF65-F5344CB8AC3E}">
        <p14:creationId xmlns:p14="http://schemas.microsoft.com/office/powerpoint/2010/main" val="170531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DA9C-83AE-EAF0-E553-A21CECA95273}"/>
              </a:ext>
            </a:extLst>
          </p:cNvPr>
          <p:cNvSpPr>
            <a:spLocks noGrp="1"/>
          </p:cNvSpPr>
          <p:nvPr>
            <p:ph type="title"/>
          </p:nvPr>
        </p:nvSpPr>
        <p:spPr/>
        <p:txBody>
          <a:bodyPr/>
          <a:lstStyle/>
          <a:p>
            <a:r>
              <a:rPr lang="en-US" dirty="0"/>
              <a:t>Module 1</a:t>
            </a:r>
            <a:endParaRPr lang="en-ID" dirty="0"/>
          </a:p>
        </p:txBody>
      </p:sp>
      <p:pic>
        <p:nvPicPr>
          <p:cNvPr id="7" name="Content Placeholder 6" descr="A computer screen shot of a yellow square with red text&#10;&#10;Description automatically generated">
            <a:extLst>
              <a:ext uri="{FF2B5EF4-FFF2-40B4-BE49-F238E27FC236}">
                <a16:creationId xmlns:a16="http://schemas.microsoft.com/office/drawing/2014/main" id="{DEF9CB47-6607-F7C2-F5F7-6C14912E7186}"/>
              </a:ext>
            </a:extLst>
          </p:cNvPr>
          <p:cNvPicPr>
            <a:picLocks noGrp="1" noChangeAspect="1"/>
          </p:cNvPicPr>
          <p:nvPr>
            <p:ph idx="1"/>
          </p:nvPr>
        </p:nvPicPr>
        <p:blipFill>
          <a:blip r:embed="rId2"/>
          <a:stretch>
            <a:fillRect/>
          </a:stretch>
        </p:blipFill>
        <p:spPr>
          <a:xfrm>
            <a:off x="3654465" y="2339975"/>
            <a:ext cx="4397296" cy="3563938"/>
          </a:xfrm>
          <a:prstGeom prst="rect">
            <a:avLst/>
          </a:prstGeom>
        </p:spPr>
      </p:pic>
    </p:spTree>
    <p:extLst>
      <p:ext uri="{BB962C8B-B14F-4D97-AF65-F5344CB8AC3E}">
        <p14:creationId xmlns:p14="http://schemas.microsoft.com/office/powerpoint/2010/main" val="378103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6906-51C3-CABE-8AD5-38496CBA397C}"/>
              </a:ext>
            </a:extLst>
          </p:cNvPr>
          <p:cNvSpPr>
            <a:spLocks noGrp="1"/>
          </p:cNvSpPr>
          <p:nvPr>
            <p:ph type="title"/>
          </p:nvPr>
        </p:nvSpPr>
        <p:spPr/>
        <p:txBody>
          <a:bodyPr/>
          <a:lstStyle/>
          <a:p>
            <a:r>
              <a:rPr lang="en-US" dirty="0"/>
              <a:t>Module 1</a:t>
            </a:r>
            <a:endParaRPr lang="en-ID" dirty="0"/>
          </a:p>
        </p:txBody>
      </p:sp>
      <p:pic>
        <p:nvPicPr>
          <p:cNvPr id="4" name="Content Placeholder 3" descr="A circuit board with a red light&#10;&#10;Description automatically generated">
            <a:extLst>
              <a:ext uri="{FF2B5EF4-FFF2-40B4-BE49-F238E27FC236}">
                <a16:creationId xmlns:a16="http://schemas.microsoft.com/office/drawing/2014/main" id="{529D9C3A-3336-7DA9-84EF-BC0840E8D99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032625" y="2754500"/>
            <a:ext cx="3640975" cy="2734887"/>
          </a:xfrm>
          <a:prstGeom prst="rect">
            <a:avLst/>
          </a:prstGeom>
          <a:noFill/>
          <a:ln>
            <a:noFill/>
          </a:ln>
        </p:spPr>
      </p:pic>
    </p:spTree>
    <p:extLst>
      <p:ext uri="{BB962C8B-B14F-4D97-AF65-F5344CB8AC3E}">
        <p14:creationId xmlns:p14="http://schemas.microsoft.com/office/powerpoint/2010/main" val="2716560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BF6F-BC16-19EF-09D8-DB1B42FC5181}"/>
              </a:ext>
            </a:extLst>
          </p:cNvPr>
          <p:cNvSpPr>
            <a:spLocks noGrp="1"/>
          </p:cNvSpPr>
          <p:nvPr>
            <p:ph type="title"/>
          </p:nvPr>
        </p:nvSpPr>
        <p:spPr/>
        <p:txBody>
          <a:bodyPr/>
          <a:lstStyle/>
          <a:p>
            <a:r>
              <a:rPr lang="en-US" dirty="0"/>
              <a:t>Module 1</a:t>
            </a:r>
            <a:endParaRPr lang="en-ID" dirty="0"/>
          </a:p>
        </p:txBody>
      </p:sp>
      <p:pic>
        <p:nvPicPr>
          <p:cNvPr id="4" name="Content Placeholder 3" descr="A close-up of a white background&#10;&#10;Description automatically generated">
            <a:extLst>
              <a:ext uri="{FF2B5EF4-FFF2-40B4-BE49-F238E27FC236}">
                <a16:creationId xmlns:a16="http://schemas.microsoft.com/office/drawing/2014/main" id="{8549D276-05D0-178D-C1D5-42093BCD1938}"/>
              </a:ext>
            </a:extLst>
          </p:cNvPr>
          <p:cNvPicPr>
            <a:picLocks noGrp="1" noChangeAspect="1"/>
          </p:cNvPicPr>
          <p:nvPr>
            <p:ph idx="1"/>
          </p:nvPr>
        </p:nvPicPr>
        <p:blipFill>
          <a:blip r:embed="rId2"/>
          <a:stretch>
            <a:fillRect/>
          </a:stretch>
        </p:blipFill>
        <p:spPr>
          <a:xfrm>
            <a:off x="4020402" y="5496755"/>
            <a:ext cx="3315163" cy="704948"/>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AD608AF0-9E57-5EA4-7304-AF596AF3F310}"/>
              </a:ext>
            </a:extLst>
          </p:cNvPr>
          <p:cNvPicPr>
            <a:picLocks noChangeAspect="1"/>
          </p:cNvPicPr>
          <p:nvPr/>
        </p:nvPicPr>
        <p:blipFill>
          <a:blip r:embed="rId3"/>
          <a:stretch>
            <a:fillRect/>
          </a:stretch>
        </p:blipFill>
        <p:spPr>
          <a:xfrm>
            <a:off x="691079" y="2795092"/>
            <a:ext cx="4050665" cy="20053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BA45E93-1972-C232-C93C-E03FD1B53FEE}"/>
              </a:ext>
            </a:extLst>
          </p:cNvPr>
          <p:cNvPicPr>
            <a:picLocks noChangeAspect="1"/>
          </p:cNvPicPr>
          <p:nvPr/>
        </p:nvPicPr>
        <p:blipFill>
          <a:blip r:embed="rId4"/>
          <a:stretch>
            <a:fillRect/>
          </a:stretch>
        </p:blipFill>
        <p:spPr>
          <a:xfrm>
            <a:off x="5853579" y="2972892"/>
            <a:ext cx="4895850" cy="1827530"/>
          </a:xfrm>
          <a:prstGeom prst="rect">
            <a:avLst/>
          </a:prstGeom>
        </p:spPr>
      </p:pic>
    </p:spTree>
    <p:extLst>
      <p:ext uri="{BB962C8B-B14F-4D97-AF65-F5344CB8AC3E}">
        <p14:creationId xmlns:p14="http://schemas.microsoft.com/office/powerpoint/2010/main" val="3133780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316-1910-B2F8-0FBB-DE96DFDDFA59}"/>
              </a:ext>
            </a:extLst>
          </p:cNvPr>
          <p:cNvSpPr>
            <a:spLocks noGrp="1"/>
          </p:cNvSpPr>
          <p:nvPr>
            <p:ph type="title"/>
          </p:nvPr>
        </p:nvSpPr>
        <p:spPr/>
        <p:txBody>
          <a:bodyPr/>
          <a:lstStyle/>
          <a:p>
            <a:r>
              <a:rPr lang="en-US" dirty="0"/>
              <a:t>Module 2 – Power Electronics</a:t>
            </a:r>
            <a:endParaRPr lang="en-ID" dirty="0"/>
          </a:p>
        </p:txBody>
      </p:sp>
      <p:pic>
        <p:nvPicPr>
          <p:cNvPr id="9" name="Content Placeholder 8" descr="A diagram of a power connector&#10;&#10;Description automatically generated">
            <a:extLst>
              <a:ext uri="{FF2B5EF4-FFF2-40B4-BE49-F238E27FC236}">
                <a16:creationId xmlns:a16="http://schemas.microsoft.com/office/drawing/2014/main" id="{C7E73A7D-594D-4C57-E456-2C3D45500545}"/>
              </a:ext>
            </a:extLst>
          </p:cNvPr>
          <p:cNvPicPr>
            <a:picLocks noGrp="1" noChangeAspect="1"/>
          </p:cNvPicPr>
          <p:nvPr>
            <p:ph idx="1"/>
          </p:nvPr>
        </p:nvPicPr>
        <p:blipFill>
          <a:blip r:embed="rId2"/>
          <a:stretch>
            <a:fillRect/>
          </a:stretch>
        </p:blipFill>
        <p:spPr>
          <a:xfrm>
            <a:off x="1549887" y="2623512"/>
            <a:ext cx="2124371" cy="2143424"/>
          </a:xfrm>
          <a:prstGeom prst="rect">
            <a:avLst/>
          </a:prstGeom>
        </p:spPr>
      </p:pic>
      <p:pic>
        <p:nvPicPr>
          <p:cNvPr id="10" name="Picture 9" descr="A circuit diagram of a battery&#10;&#10;Description automatically generated">
            <a:extLst>
              <a:ext uri="{FF2B5EF4-FFF2-40B4-BE49-F238E27FC236}">
                <a16:creationId xmlns:a16="http://schemas.microsoft.com/office/drawing/2014/main" id="{BF012CC3-8263-7937-ABA0-6AEBF3C9C031}"/>
              </a:ext>
            </a:extLst>
          </p:cNvPr>
          <p:cNvPicPr>
            <a:picLocks noChangeAspect="1"/>
          </p:cNvPicPr>
          <p:nvPr/>
        </p:nvPicPr>
        <p:blipFill>
          <a:blip r:embed="rId3"/>
          <a:stretch>
            <a:fillRect/>
          </a:stretch>
        </p:blipFill>
        <p:spPr>
          <a:xfrm>
            <a:off x="4020016" y="2697471"/>
            <a:ext cx="3667125" cy="2105025"/>
          </a:xfrm>
          <a:prstGeom prst="rect">
            <a:avLst/>
          </a:prstGeom>
        </p:spPr>
      </p:pic>
      <p:pic>
        <p:nvPicPr>
          <p:cNvPr id="11" name="Picture 10" descr="A diagram of a circuit&#10;&#10;Description automatically generated">
            <a:extLst>
              <a:ext uri="{FF2B5EF4-FFF2-40B4-BE49-F238E27FC236}">
                <a16:creationId xmlns:a16="http://schemas.microsoft.com/office/drawing/2014/main" id="{8ABE082D-8F4C-D5B3-DCF7-3D9511801000}"/>
              </a:ext>
            </a:extLst>
          </p:cNvPr>
          <p:cNvPicPr>
            <a:picLocks noChangeAspect="1"/>
          </p:cNvPicPr>
          <p:nvPr/>
        </p:nvPicPr>
        <p:blipFill>
          <a:blip r:embed="rId4"/>
          <a:stretch>
            <a:fillRect/>
          </a:stretch>
        </p:blipFill>
        <p:spPr>
          <a:xfrm>
            <a:off x="8184663" y="2837180"/>
            <a:ext cx="2457450" cy="1447800"/>
          </a:xfrm>
          <a:prstGeom prst="rect">
            <a:avLst/>
          </a:prstGeom>
        </p:spPr>
      </p:pic>
      <p:pic>
        <p:nvPicPr>
          <p:cNvPr id="12" name="Picture 11" descr="A diagram of a circuit&#10;&#10;Description automatically generated">
            <a:extLst>
              <a:ext uri="{FF2B5EF4-FFF2-40B4-BE49-F238E27FC236}">
                <a16:creationId xmlns:a16="http://schemas.microsoft.com/office/drawing/2014/main" id="{48DA5C7B-6695-AA55-0714-7043D5BCD76B}"/>
              </a:ext>
            </a:extLst>
          </p:cNvPr>
          <p:cNvPicPr>
            <a:picLocks noChangeAspect="1"/>
          </p:cNvPicPr>
          <p:nvPr/>
        </p:nvPicPr>
        <p:blipFill>
          <a:blip r:embed="rId5"/>
          <a:stretch>
            <a:fillRect/>
          </a:stretch>
        </p:blipFill>
        <p:spPr>
          <a:xfrm>
            <a:off x="3948112" y="4934369"/>
            <a:ext cx="4295775" cy="1676400"/>
          </a:xfrm>
          <a:prstGeom prst="rect">
            <a:avLst/>
          </a:prstGeom>
        </p:spPr>
      </p:pic>
    </p:spTree>
    <p:extLst>
      <p:ext uri="{BB962C8B-B14F-4D97-AF65-F5344CB8AC3E}">
        <p14:creationId xmlns:p14="http://schemas.microsoft.com/office/powerpoint/2010/main" val="464897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FA77-9344-BE0E-9B37-795FBA315E17}"/>
              </a:ext>
            </a:extLst>
          </p:cNvPr>
          <p:cNvSpPr>
            <a:spLocks noGrp="1"/>
          </p:cNvSpPr>
          <p:nvPr>
            <p:ph type="title"/>
          </p:nvPr>
        </p:nvSpPr>
        <p:spPr/>
        <p:txBody>
          <a:bodyPr/>
          <a:lstStyle/>
          <a:p>
            <a:r>
              <a:rPr lang="en-US" dirty="0"/>
              <a:t>Module 3 - RF</a:t>
            </a:r>
            <a:endParaRPr lang="en-ID" dirty="0"/>
          </a:p>
        </p:txBody>
      </p:sp>
      <p:pic>
        <p:nvPicPr>
          <p:cNvPr id="4" name="Content Placeholder 3">
            <a:extLst>
              <a:ext uri="{FF2B5EF4-FFF2-40B4-BE49-F238E27FC236}">
                <a16:creationId xmlns:a16="http://schemas.microsoft.com/office/drawing/2014/main" id="{067C4B36-4603-14BC-4297-2FC0B08B93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52071" y="2546682"/>
            <a:ext cx="4202084" cy="3150524"/>
          </a:xfrm>
          <a:prstGeom prst="rect">
            <a:avLst/>
          </a:prstGeom>
          <a:noFill/>
          <a:ln>
            <a:noFill/>
          </a:ln>
        </p:spPr>
      </p:pic>
    </p:spTree>
    <p:extLst>
      <p:ext uri="{BB962C8B-B14F-4D97-AF65-F5344CB8AC3E}">
        <p14:creationId xmlns:p14="http://schemas.microsoft.com/office/powerpoint/2010/main" val="3210299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D13D-B140-F006-D59F-1DFF23E39073}"/>
              </a:ext>
            </a:extLst>
          </p:cNvPr>
          <p:cNvSpPr>
            <a:spLocks noGrp="1"/>
          </p:cNvSpPr>
          <p:nvPr>
            <p:ph type="title"/>
          </p:nvPr>
        </p:nvSpPr>
        <p:spPr/>
        <p:txBody>
          <a:bodyPr/>
          <a:lstStyle/>
          <a:p>
            <a:r>
              <a:rPr lang="en-US" dirty="0"/>
              <a:t>Module 3</a:t>
            </a:r>
            <a:endParaRPr lang="en-ID" dirty="0"/>
          </a:p>
        </p:txBody>
      </p:sp>
      <p:pic>
        <p:nvPicPr>
          <p:cNvPr id="4" name="Content Placeholder 3">
            <a:extLst>
              <a:ext uri="{FF2B5EF4-FFF2-40B4-BE49-F238E27FC236}">
                <a16:creationId xmlns:a16="http://schemas.microsoft.com/office/drawing/2014/main" id="{3D1B0076-DA37-AAA6-4A26-00852B6DB7C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55739" y="2571541"/>
            <a:ext cx="3695564" cy="2404719"/>
          </a:xfrm>
          <a:prstGeom prst="rect">
            <a:avLst/>
          </a:prstGeom>
          <a:noFill/>
          <a:ln>
            <a:noFill/>
          </a:ln>
        </p:spPr>
      </p:pic>
      <p:pic>
        <p:nvPicPr>
          <p:cNvPr id="5" name="Picture 4">
            <a:extLst>
              <a:ext uri="{FF2B5EF4-FFF2-40B4-BE49-F238E27FC236}">
                <a16:creationId xmlns:a16="http://schemas.microsoft.com/office/drawing/2014/main" id="{558C788C-2289-0BFD-5396-B385268247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3463" y="2689898"/>
            <a:ext cx="3411876" cy="1999689"/>
          </a:xfrm>
          <a:prstGeom prst="rect">
            <a:avLst/>
          </a:prstGeom>
          <a:noFill/>
          <a:ln>
            <a:noFill/>
          </a:ln>
        </p:spPr>
      </p:pic>
    </p:spTree>
    <p:extLst>
      <p:ext uri="{BB962C8B-B14F-4D97-AF65-F5344CB8AC3E}">
        <p14:creationId xmlns:p14="http://schemas.microsoft.com/office/powerpoint/2010/main" val="2305996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970A-E95B-4B88-1D0C-4ED42CF29F87}"/>
              </a:ext>
            </a:extLst>
          </p:cNvPr>
          <p:cNvSpPr>
            <a:spLocks noGrp="1"/>
          </p:cNvSpPr>
          <p:nvPr>
            <p:ph type="title"/>
          </p:nvPr>
        </p:nvSpPr>
        <p:spPr/>
        <p:txBody>
          <a:bodyPr/>
          <a:lstStyle/>
          <a:p>
            <a:r>
              <a:rPr lang="en-US" dirty="0"/>
              <a:t>Modul 4 – UI Module</a:t>
            </a:r>
            <a:endParaRPr lang="en-ID" dirty="0"/>
          </a:p>
        </p:txBody>
      </p:sp>
      <p:pic>
        <p:nvPicPr>
          <p:cNvPr id="4" name="Content Placeholder 3" descr="A screenshot of a computer program&#10;&#10;Description automatically generated">
            <a:extLst>
              <a:ext uri="{FF2B5EF4-FFF2-40B4-BE49-F238E27FC236}">
                <a16:creationId xmlns:a16="http://schemas.microsoft.com/office/drawing/2014/main" id="{133F1B32-02EE-B5FD-39BE-D6CF59DAE682}"/>
              </a:ext>
            </a:extLst>
          </p:cNvPr>
          <p:cNvPicPr>
            <a:picLocks noGrp="1" noChangeAspect="1"/>
          </p:cNvPicPr>
          <p:nvPr>
            <p:ph idx="1"/>
          </p:nvPr>
        </p:nvPicPr>
        <p:blipFill>
          <a:blip r:embed="rId2"/>
          <a:stretch>
            <a:fillRect/>
          </a:stretch>
        </p:blipFill>
        <p:spPr>
          <a:xfrm>
            <a:off x="3285767" y="2464362"/>
            <a:ext cx="5134692" cy="3315163"/>
          </a:xfrm>
          <a:prstGeom prst="rect">
            <a:avLst/>
          </a:prstGeom>
        </p:spPr>
      </p:pic>
    </p:spTree>
    <p:extLst>
      <p:ext uri="{BB962C8B-B14F-4D97-AF65-F5344CB8AC3E}">
        <p14:creationId xmlns:p14="http://schemas.microsoft.com/office/powerpoint/2010/main" val="4200109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ED65E-AB12-4B07-88BE-716F546DB61A}"/>
              </a:ext>
            </a:extLst>
          </p:cNvPr>
          <p:cNvSpPr>
            <a:spLocks noGrp="1"/>
          </p:cNvSpPr>
          <p:nvPr>
            <p:ph type="title"/>
          </p:nvPr>
        </p:nvSpPr>
        <p:spPr/>
        <p:txBody>
          <a:bodyPr/>
          <a:lstStyle/>
          <a:p>
            <a:r>
              <a:rPr lang="en-US" dirty="0"/>
              <a:t>Modul 4</a:t>
            </a:r>
            <a:endParaRPr lang="en-ID" dirty="0"/>
          </a:p>
        </p:txBody>
      </p:sp>
      <p:pic>
        <p:nvPicPr>
          <p:cNvPr id="4" name="Content Placeholder 3" descr="A black rectangular object with wires around it&#10;&#10;Description automatically generated">
            <a:extLst>
              <a:ext uri="{FF2B5EF4-FFF2-40B4-BE49-F238E27FC236}">
                <a16:creationId xmlns:a16="http://schemas.microsoft.com/office/drawing/2014/main" id="{FE83E44A-EF60-AD66-7274-95F6F8220317}"/>
              </a:ext>
            </a:extLst>
          </p:cNvPr>
          <p:cNvPicPr>
            <a:picLocks noGrp="1" noChangeAspect="1"/>
          </p:cNvPicPr>
          <p:nvPr>
            <p:ph idx="1"/>
          </p:nvPr>
        </p:nvPicPr>
        <p:blipFill>
          <a:blip r:embed="rId2"/>
          <a:stretch>
            <a:fillRect/>
          </a:stretch>
        </p:blipFill>
        <p:spPr>
          <a:xfrm>
            <a:off x="2314081" y="2345283"/>
            <a:ext cx="7078063" cy="3553321"/>
          </a:xfrm>
          <a:prstGeom prst="rect">
            <a:avLst/>
          </a:prstGeom>
        </p:spPr>
      </p:pic>
    </p:spTree>
    <p:extLst>
      <p:ext uri="{BB962C8B-B14F-4D97-AF65-F5344CB8AC3E}">
        <p14:creationId xmlns:p14="http://schemas.microsoft.com/office/powerpoint/2010/main" val="3813127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90D73-E774-534F-0DD9-6900354DAFB5}"/>
              </a:ext>
            </a:extLst>
          </p:cNvPr>
          <p:cNvSpPr>
            <a:spLocks noGrp="1"/>
          </p:cNvSpPr>
          <p:nvPr>
            <p:ph type="title"/>
          </p:nvPr>
        </p:nvSpPr>
        <p:spPr/>
        <p:txBody>
          <a:bodyPr/>
          <a:lstStyle/>
          <a:p>
            <a:r>
              <a:rPr lang="id-ID" dirty="0"/>
              <a:t>Latar</a:t>
            </a:r>
            <a:r>
              <a:rPr lang="en-US" dirty="0"/>
              <a:t> </a:t>
            </a:r>
            <a:r>
              <a:rPr lang="en-US" dirty="0" err="1"/>
              <a:t>Belakang</a:t>
            </a:r>
            <a:endParaRPr lang="en-ID" dirty="0"/>
          </a:p>
        </p:txBody>
      </p:sp>
      <p:pic>
        <p:nvPicPr>
          <p:cNvPr id="2050" name="Picture 2" descr="Global IoT market forecast - Number of connected IoT devices (September 2024)">
            <a:extLst>
              <a:ext uri="{FF2B5EF4-FFF2-40B4-BE49-F238E27FC236}">
                <a16:creationId xmlns:a16="http://schemas.microsoft.com/office/drawing/2014/main" id="{1E7AE297-56C8-444C-7E64-702C22EBBC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8886" y="2339975"/>
            <a:ext cx="6788453" cy="356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33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3702-FE23-4BF3-4B91-BBE322291DA9}"/>
              </a:ext>
            </a:extLst>
          </p:cNvPr>
          <p:cNvSpPr>
            <a:spLocks noGrp="1"/>
          </p:cNvSpPr>
          <p:nvPr>
            <p:ph type="title"/>
          </p:nvPr>
        </p:nvSpPr>
        <p:spPr/>
        <p:txBody>
          <a:bodyPr/>
          <a:lstStyle/>
          <a:p>
            <a:r>
              <a:rPr lang="en-US" dirty="0"/>
              <a:t>Module 4</a:t>
            </a:r>
            <a:endParaRPr lang="en-ID" dirty="0"/>
          </a:p>
        </p:txBody>
      </p:sp>
      <p:pic>
        <p:nvPicPr>
          <p:cNvPr id="4" name="Content Placeholder 3" descr="A diagram of a circuit board&#10;&#10;Description automatically generated">
            <a:extLst>
              <a:ext uri="{FF2B5EF4-FFF2-40B4-BE49-F238E27FC236}">
                <a16:creationId xmlns:a16="http://schemas.microsoft.com/office/drawing/2014/main" id="{5BD0FAC1-C825-47CF-3B0A-057C63A058D8}"/>
              </a:ext>
            </a:extLst>
          </p:cNvPr>
          <p:cNvPicPr>
            <a:picLocks noGrp="1" noChangeAspect="1"/>
          </p:cNvPicPr>
          <p:nvPr>
            <p:ph idx="1"/>
          </p:nvPr>
        </p:nvPicPr>
        <p:blipFill>
          <a:blip r:embed="rId2"/>
          <a:stretch>
            <a:fillRect/>
          </a:stretch>
        </p:blipFill>
        <p:spPr>
          <a:xfrm>
            <a:off x="1555568" y="2754582"/>
            <a:ext cx="3686991" cy="2687587"/>
          </a:xfrm>
          <a:prstGeom prst="rect">
            <a:avLst/>
          </a:prstGeom>
        </p:spPr>
      </p:pic>
      <p:pic>
        <p:nvPicPr>
          <p:cNvPr id="5" name="Picture 4" descr="A diagram of a computer&#10;&#10;Description automatically generated">
            <a:extLst>
              <a:ext uri="{FF2B5EF4-FFF2-40B4-BE49-F238E27FC236}">
                <a16:creationId xmlns:a16="http://schemas.microsoft.com/office/drawing/2014/main" id="{22E40B98-93BC-788A-B4E8-48CA6470301D}"/>
              </a:ext>
            </a:extLst>
          </p:cNvPr>
          <p:cNvPicPr>
            <a:picLocks noChangeAspect="1"/>
          </p:cNvPicPr>
          <p:nvPr/>
        </p:nvPicPr>
        <p:blipFill>
          <a:blip r:embed="rId3"/>
          <a:stretch>
            <a:fillRect/>
          </a:stretch>
        </p:blipFill>
        <p:spPr>
          <a:xfrm>
            <a:off x="6096000" y="2569612"/>
            <a:ext cx="4514850" cy="3057525"/>
          </a:xfrm>
          <a:prstGeom prst="rect">
            <a:avLst/>
          </a:prstGeom>
        </p:spPr>
      </p:pic>
    </p:spTree>
    <p:extLst>
      <p:ext uri="{BB962C8B-B14F-4D97-AF65-F5344CB8AC3E}">
        <p14:creationId xmlns:p14="http://schemas.microsoft.com/office/powerpoint/2010/main" val="3985343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8891-8446-3E17-73BB-DE937C25AF9F}"/>
              </a:ext>
            </a:extLst>
          </p:cNvPr>
          <p:cNvSpPr>
            <a:spLocks noGrp="1"/>
          </p:cNvSpPr>
          <p:nvPr>
            <p:ph type="title"/>
          </p:nvPr>
        </p:nvSpPr>
        <p:spPr/>
        <p:txBody>
          <a:bodyPr/>
          <a:lstStyle/>
          <a:p>
            <a:r>
              <a:rPr lang="en-US" dirty="0"/>
              <a:t>Module 4</a:t>
            </a:r>
            <a:endParaRPr lang="en-ID" dirty="0"/>
          </a:p>
        </p:txBody>
      </p:sp>
      <p:pic>
        <p:nvPicPr>
          <p:cNvPr id="8" name="Content Placeholder 7" descr="A screenshot of a computer&#10;&#10;Description automatically generated">
            <a:extLst>
              <a:ext uri="{FF2B5EF4-FFF2-40B4-BE49-F238E27FC236}">
                <a16:creationId xmlns:a16="http://schemas.microsoft.com/office/drawing/2014/main" id="{BDD99AC8-078B-48F2-7665-3EBFC8C86114}"/>
              </a:ext>
            </a:extLst>
          </p:cNvPr>
          <p:cNvPicPr>
            <a:picLocks noGrp="1" noChangeAspect="1"/>
          </p:cNvPicPr>
          <p:nvPr>
            <p:ph idx="1"/>
          </p:nvPr>
        </p:nvPicPr>
        <p:blipFill>
          <a:blip r:embed="rId2"/>
          <a:stretch>
            <a:fillRect/>
          </a:stretch>
        </p:blipFill>
        <p:spPr>
          <a:xfrm>
            <a:off x="7004256" y="1060356"/>
            <a:ext cx="4791305" cy="5071693"/>
          </a:xfrm>
          <a:prstGeom prst="rect">
            <a:avLst/>
          </a:prstGeom>
        </p:spPr>
      </p:pic>
      <p:pic>
        <p:nvPicPr>
          <p:cNvPr id="9" name="Picture 8" descr="A diagram of a button&#10;&#10;Description automatically generated">
            <a:extLst>
              <a:ext uri="{FF2B5EF4-FFF2-40B4-BE49-F238E27FC236}">
                <a16:creationId xmlns:a16="http://schemas.microsoft.com/office/drawing/2014/main" id="{209F2D41-209E-0031-8605-16B189ED9BFF}"/>
              </a:ext>
            </a:extLst>
          </p:cNvPr>
          <p:cNvPicPr>
            <a:picLocks noChangeAspect="1"/>
          </p:cNvPicPr>
          <p:nvPr/>
        </p:nvPicPr>
        <p:blipFill>
          <a:blip r:embed="rId3"/>
          <a:stretch>
            <a:fillRect/>
          </a:stretch>
        </p:blipFill>
        <p:spPr>
          <a:xfrm>
            <a:off x="319871" y="3142896"/>
            <a:ext cx="2734654" cy="2571391"/>
          </a:xfrm>
          <a:prstGeom prst="rect">
            <a:avLst/>
          </a:prstGeom>
        </p:spPr>
      </p:pic>
      <p:pic>
        <p:nvPicPr>
          <p:cNvPr id="10" name="Picture 9" descr="A diagram of a circuit&#10;&#10;Description automatically generated">
            <a:extLst>
              <a:ext uri="{FF2B5EF4-FFF2-40B4-BE49-F238E27FC236}">
                <a16:creationId xmlns:a16="http://schemas.microsoft.com/office/drawing/2014/main" id="{C58CA7B2-67AB-44A0-85B1-B9273C22F655}"/>
              </a:ext>
            </a:extLst>
          </p:cNvPr>
          <p:cNvPicPr>
            <a:picLocks noChangeAspect="1"/>
          </p:cNvPicPr>
          <p:nvPr/>
        </p:nvPicPr>
        <p:blipFill>
          <a:blip r:embed="rId4"/>
          <a:stretch>
            <a:fillRect/>
          </a:stretch>
        </p:blipFill>
        <p:spPr>
          <a:xfrm>
            <a:off x="3476460" y="3040364"/>
            <a:ext cx="2991168" cy="2673923"/>
          </a:xfrm>
          <a:prstGeom prst="rect">
            <a:avLst/>
          </a:prstGeom>
        </p:spPr>
      </p:pic>
    </p:spTree>
    <p:extLst>
      <p:ext uri="{BB962C8B-B14F-4D97-AF65-F5344CB8AC3E}">
        <p14:creationId xmlns:p14="http://schemas.microsoft.com/office/powerpoint/2010/main" val="926637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1B0B-D43E-9A8A-45AE-F8E5A39BF741}"/>
              </a:ext>
            </a:extLst>
          </p:cNvPr>
          <p:cNvSpPr>
            <a:spLocks noGrp="1"/>
          </p:cNvSpPr>
          <p:nvPr>
            <p:ph type="title"/>
          </p:nvPr>
        </p:nvSpPr>
        <p:spPr/>
        <p:txBody>
          <a:bodyPr/>
          <a:lstStyle/>
          <a:p>
            <a:r>
              <a:rPr lang="en-US" dirty="0"/>
              <a:t>Modul 5 – IR Module</a:t>
            </a:r>
            <a:endParaRPr lang="en-ID" dirty="0"/>
          </a:p>
        </p:txBody>
      </p:sp>
      <p:pic>
        <p:nvPicPr>
          <p:cNvPr id="4" name="Content Placeholder 3" descr="A screenshot of a computer&#10;&#10;Description automatically generated">
            <a:extLst>
              <a:ext uri="{FF2B5EF4-FFF2-40B4-BE49-F238E27FC236}">
                <a16:creationId xmlns:a16="http://schemas.microsoft.com/office/drawing/2014/main" id="{A956816A-5B16-8A8F-A4C1-729CCA502A5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90563" y="3241575"/>
            <a:ext cx="10325100" cy="1760737"/>
          </a:xfrm>
          <a:prstGeom prst="rect">
            <a:avLst/>
          </a:prstGeom>
          <a:noFill/>
          <a:ln>
            <a:noFill/>
          </a:ln>
        </p:spPr>
      </p:pic>
    </p:spTree>
    <p:extLst>
      <p:ext uri="{BB962C8B-B14F-4D97-AF65-F5344CB8AC3E}">
        <p14:creationId xmlns:p14="http://schemas.microsoft.com/office/powerpoint/2010/main" val="4158673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E9CA-8613-6D88-3E85-5FDA8DFA52B6}"/>
              </a:ext>
            </a:extLst>
          </p:cNvPr>
          <p:cNvSpPr>
            <a:spLocks noGrp="1"/>
          </p:cNvSpPr>
          <p:nvPr>
            <p:ph type="title"/>
          </p:nvPr>
        </p:nvSpPr>
        <p:spPr/>
        <p:txBody>
          <a:bodyPr/>
          <a:lstStyle/>
          <a:p>
            <a:r>
              <a:rPr lang="en-US" dirty="0"/>
              <a:t>Module 5</a:t>
            </a:r>
            <a:endParaRPr lang="en-ID" dirty="0"/>
          </a:p>
        </p:txBody>
      </p:sp>
      <p:pic>
        <p:nvPicPr>
          <p:cNvPr id="4" name="Content Placeholder 3" descr="A remote control and a circuit board&#10;&#10;Description automatically generated">
            <a:extLst>
              <a:ext uri="{FF2B5EF4-FFF2-40B4-BE49-F238E27FC236}">
                <a16:creationId xmlns:a16="http://schemas.microsoft.com/office/drawing/2014/main" id="{72D5BAC3-6E1C-6B5F-A45C-B96DEF5825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06340" y="2632734"/>
            <a:ext cx="4727144" cy="3499315"/>
          </a:xfrm>
          <a:prstGeom prst="rect">
            <a:avLst/>
          </a:prstGeom>
          <a:noFill/>
          <a:ln>
            <a:noFill/>
          </a:ln>
        </p:spPr>
      </p:pic>
    </p:spTree>
    <p:extLst>
      <p:ext uri="{BB962C8B-B14F-4D97-AF65-F5344CB8AC3E}">
        <p14:creationId xmlns:p14="http://schemas.microsoft.com/office/powerpoint/2010/main" val="3112020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0E90-5892-5169-6822-4D1162B9D2EE}"/>
              </a:ext>
            </a:extLst>
          </p:cNvPr>
          <p:cNvSpPr>
            <a:spLocks noGrp="1"/>
          </p:cNvSpPr>
          <p:nvPr>
            <p:ph type="title"/>
          </p:nvPr>
        </p:nvSpPr>
        <p:spPr/>
        <p:txBody>
          <a:bodyPr/>
          <a:lstStyle/>
          <a:p>
            <a:r>
              <a:rPr lang="en-US" dirty="0"/>
              <a:t>Modul 5</a:t>
            </a:r>
            <a:endParaRPr lang="en-ID" dirty="0"/>
          </a:p>
        </p:txBody>
      </p:sp>
      <p:pic>
        <p:nvPicPr>
          <p:cNvPr id="4" name="Content Placeholder 3" descr="A remote control and a small device&#10;&#10;Description automatically generated">
            <a:extLst>
              <a:ext uri="{FF2B5EF4-FFF2-40B4-BE49-F238E27FC236}">
                <a16:creationId xmlns:a16="http://schemas.microsoft.com/office/drawing/2014/main" id="{F3B878E2-C1BE-7523-9068-0448857B8A58}"/>
              </a:ext>
            </a:extLst>
          </p:cNvPr>
          <p:cNvPicPr>
            <a:picLocks noGrp="1" noChangeAspect="1"/>
          </p:cNvPicPr>
          <p:nvPr>
            <p:ph idx="1"/>
          </p:nvPr>
        </p:nvPicPr>
        <p:blipFill>
          <a:blip r:embed="rId2"/>
          <a:stretch>
            <a:fillRect/>
          </a:stretch>
        </p:blipFill>
        <p:spPr>
          <a:xfrm>
            <a:off x="780310" y="2475537"/>
            <a:ext cx="5436655" cy="3040548"/>
          </a:xfrm>
          <a:prstGeom prst="rect">
            <a:avLst/>
          </a:prstGeom>
        </p:spPr>
      </p:pic>
      <p:pic>
        <p:nvPicPr>
          <p:cNvPr id="5" name="Picture 4" descr="A hand holding a device with wires&#10;&#10;Description automatically generated">
            <a:extLst>
              <a:ext uri="{FF2B5EF4-FFF2-40B4-BE49-F238E27FC236}">
                <a16:creationId xmlns:a16="http://schemas.microsoft.com/office/drawing/2014/main" id="{64F7929A-86F9-B244-B451-99BDC885BC22}"/>
              </a:ext>
            </a:extLst>
          </p:cNvPr>
          <p:cNvPicPr>
            <a:picLocks noChangeAspect="1"/>
          </p:cNvPicPr>
          <p:nvPr/>
        </p:nvPicPr>
        <p:blipFill>
          <a:blip r:embed="rId3"/>
          <a:stretch>
            <a:fillRect/>
          </a:stretch>
        </p:blipFill>
        <p:spPr>
          <a:xfrm>
            <a:off x="6371807" y="2475537"/>
            <a:ext cx="5022751" cy="3040548"/>
          </a:xfrm>
          <a:prstGeom prst="rect">
            <a:avLst/>
          </a:prstGeom>
        </p:spPr>
      </p:pic>
    </p:spTree>
    <p:extLst>
      <p:ext uri="{BB962C8B-B14F-4D97-AF65-F5344CB8AC3E}">
        <p14:creationId xmlns:p14="http://schemas.microsoft.com/office/powerpoint/2010/main" val="4289808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5A41-6D35-BEE9-3191-6DFFAF48BCD6}"/>
              </a:ext>
            </a:extLst>
          </p:cNvPr>
          <p:cNvSpPr>
            <a:spLocks noGrp="1"/>
          </p:cNvSpPr>
          <p:nvPr>
            <p:ph type="title"/>
          </p:nvPr>
        </p:nvSpPr>
        <p:spPr/>
        <p:txBody>
          <a:bodyPr/>
          <a:lstStyle/>
          <a:p>
            <a:r>
              <a:rPr lang="en-US" dirty="0"/>
              <a:t>Modul 5</a:t>
            </a:r>
            <a:endParaRPr lang="en-ID" dirty="0"/>
          </a:p>
        </p:txBody>
      </p:sp>
      <p:pic>
        <p:nvPicPr>
          <p:cNvPr id="7" name="Content Placeholder 6">
            <a:extLst>
              <a:ext uri="{FF2B5EF4-FFF2-40B4-BE49-F238E27FC236}">
                <a16:creationId xmlns:a16="http://schemas.microsoft.com/office/drawing/2014/main" id="{2E4877FB-A5FB-1E03-3F61-EBB768B044AA}"/>
              </a:ext>
            </a:extLst>
          </p:cNvPr>
          <p:cNvPicPr>
            <a:picLocks noGrp="1" noChangeAspect="1"/>
          </p:cNvPicPr>
          <p:nvPr>
            <p:ph idx="1"/>
          </p:nvPr>
        </p:nvPicPr>
        <p:blipFill>
          <a:blip r:embed="rId2"/>
          <a:stretch>
            <a:fillRect/>
          </a:stretch>
        </p:blipFill>
        <p:spPr>
          <a:xfrm>
            <a:off x="2474715" y="2358229"/>
            <a:ext cx="7016506" cy="1896137"/>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CAECC580-7C96-8302-4163-0189F8CB907A}"/>
              </a:ext>
            </a:extLst>
          </p:cNvPr>
          <p:cNvPicPr>
            <a:picLocks noChangeAspect="1"/>
          </p:cNvPicPr>
          <p:nvPr/>
        </p:nvPicPr>
        <p:blipFill>
          <a:blip r:embed="rId3"/>
          <a:stretch>
            <a:fillRect/>
          </a:stretch>
        </p:blipFill>
        <p:spPr>
          <a:xfrm>
            <a:off x="2107147" y="4864270"/>
            <a:ext cx="8232059" cy="1529019"/>
          </a:xfrm>
          <a:prstGeom prst="rect">
            <a:avLst/>
          </a:prstGeom>
        </p:spPr>
      </p:pic>
    </p:spTree>
    <p:extLst>
      <p:ext uri="{BB962C8B-B14F-4D97-AF65-F5344CB8AC3E}">
        <p14:creationId xmlns:p14="http://schemas.microsoft.com/office/powerpoint/2010/main" val="468230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DF04-6069-A0C0-AED1-410FDDD15A75}"/>
              </a:ext>
            </a:extLst>
          </p:cNvPr>
          <p:cNvSpPr>
            <a:spLocks noGrp="1"/>
          </p:cNvSpPr>
          <p:nvPr>
            <p:ph type="title"/>
          </p:nvPr>
        </p:nvSpPr>
        <p:spPr/>
        <p:txBody>
          <a:bodyPr/>
          <a:lstStyle/>
          <a:p>
            <a:r>
              <a:rPr lang="en-US" dirty="0"/>
              <a:t>Module 5</a:t>
            </a:r>
            <a:endParaRPr lang="en-ID" dirty="0"/>
          </a:p>
        </p:txBody>
      </p:sp>
      <p:pic>
        <p:nvPicPr>
          <p:cNvPr id="4" name="Content Placeholder 3" descr="A diagram of a circuit&#10;&#10;Description automatically generated">
            <a:extLst>
              <a:ext uri="{FF2B5EF4-FFF2-40B4-BE49-F238E27FC236}">
                <a16:creationId xmlns:a16="http://schemas.microsoft.com/office/drawing/2014/main" id="{3B8F2AC0-E75B-E6F8-66A8-9CFE00E69A21}"/>
              </a:ext>
            </a:extLst>
          </p:cNvPr>
          <p:cNvPicPr>
            <a:picLocks noGrp="1" noChangeAspect="1"/>
          </p:cNvPicPr>
          <p:nvPr>
            <p:ph idx="1"/>
          </p:nvPr>
        </p:nvPicPr>
        <p:blipFill>
          <a:blip r:embed="rId2"/>
          <a:stretch>
            <a:fillRect/>
          </a:stretch>
        </p:blipFill>
        <p:spPr>
          <a:xfrm>
            <a:off x="4357479" y="2893047"/>
            <a:ext cx="2991267" cy="2457793"/>
          </a:xfrm>
          <a:prstGeom prst="rect">
            <a:avLst/>
          </a:prstGeom>
        </p:spPr>
      </p:pic>
    </p:spTree>
    <p:extLst>
      <p:ext uri="{BB962C8B-B14F-4D97-AF65-F5344CB8AC3E}">
        <p14:creationId xmlns:p14="http://schemas.microsoft.com/office/powerpoint/2010/main" val="1768691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3C82-0C2E-31A6-F041-74E1C17FFB59}"/>
              </a:ext>
            </a:extLst>
          </p:cNvPr>
          <p:cNvSpPr>
            <a:spLocks noGrp="1"/>
          </p:cNvSpPr>
          <p:nvPr>
            <p:ph type="title"/>
          </p:nvPr>
        </p:nvSpPr>
        <p:spPr/>
        <p:txBody>
          <a:bodyPr/>
          <a:lstStyle/>
          <a:p>
            <a:r>
              <a:rPr lang="en-US" dirty="0"/>
              <a:t>Module 6 - NFC</a:t>
            </a:r>
            <a:endParaRPr lang="en-ID" dirty="0"/>
          </a:p>
        </p:txBody>
      </p:sp>
      <p:pic>
        <p:nvPicPr>
          <p:cNvPr id="4" name="Content Placeholder 3">
            <a:extLst>
              <a:ext uri="{FF2B5EF4-FFF2-40B4-BE49-F238E27FC236}">
                <a16:creationId xmlns:a16="http://schemas.microsoft.com/office/drawing/2014/main" id="{509AF918-8B5D-296C-B8C6-D77982802BA9}"/>
              </a:ext>
            </a:extLst>
          </p:cNvPr>
          <p:cNvPicPr>
            <a:picLocks noGrp="1" noChangeAspect="1"/>
          </p:cNvPicPr>
          <p:nvPr>
            <p:ph idx="1"/>
          </p:nvPr>
        </p:nvPicPr>
        <p:blipFill>
          <a:blip r:embed="rId2"/>
          <a:stretch>
            <a:fillRect/>
          </a:stretch>
        </p:blipFill>
        <p:spPr>
          <a:xfrm>
            <a:off x="3916564" y="2339975"/>
            <a:ext cx="3873098" cy="3563938"/>
          </a:xfrm>
          <a:prstGeom prst="rect">
            <a:avLst/>
          </a:prstGeom>
        </p:spPr>
      </p:pic>
    </p:spTree>
    <p:extLst>
      <p:ext uri="{BB962C8B-B14F-4D97-AF65-F5344CB8AC3E}">
        <p14:creationId xmlns:p14="http://schemas.microsoft.com/office/powerpoint/2010/main" val="2390281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C59B-F3EE-56DB-D971-21999CE06194}"/>
              </a:ext>
            </a:extLst>
          </p:cNvPr>
          <p:cNvSpPr>
            <a:spLocks noGrp="1"/>
          </p:cNvSpPr>
          <p:nvPr>
            <p:ph type="title"/>
          </p:nvPr>
        </p:nvSpPr>
        <p:spPr/>
        <p:txBody>
          <a:bodyPr/>
          <a:lstStyle/>
          <a:p>
            <a:r>
              <a:rPr lang="en-US" dirty="0"/>
              <a:t>Module 6</a:t>
            </a:r>
            <a:endParaRPr lang="en-ID" dirty="0"/>
          </a:p>
        </p:txBody>
      </p:sp>
      <p:pic>
        <p:nvPicPr>
          <p:cNvPr id="4" name="Content Placeholder 3">
            <a:extLst>
              <a:ext uri="{FF2B5EF4-FFF2-40B4-BE49-F238E27FC236}">
                <a16:creationId xmlns:a16="http://schemas.microsoft.com/office/drawing/2014/main" id="{83E114F1-13E4-03B7-D50E-97A6D40EC5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5506349" y="622319"/>
            <a:ext cx="4265734" cy="6753726"/>
          </a:xfrm>
          <a:prstGeom prst="rect">
            <a:avLst/>
          </a:prstGeom>
          <a:noFill/>
          <a:ln>
            <a:noFill/>
          </a:ln>
        </p:spPr>
      </p:pic>
    </p:spTree>
    <p:extLst>
      <p:ext uri="{BB962C8B-B14F-4D97-AF65-F5344CB8AC3E}">
        <p14:creationId xmlns:p14="http://schemas.microsoft.com/office/powerpoint/2010/main" val="4279417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0318-ADD4-7A4A-023D-0A9E6DD71764}"/>
              </a:ext>
            </a:extLst>
          </p:cNvPr>
          <p:cNvSpPr>
            <a:spLocks noGrp="1"/>
          </p:cNvSpPr>
          <p:nvPr>
            <p:ph type="title"/>
          </p:nvPr>
        </p:nvSpPr>
        <p:spPr/>
        <p:txBody>
          <a:bodyPr/>
          <a:lstStyle/>
          <a:p>
            <a:r>
              <a:rPr lang="en-US" dirty="0"/>
              <a:t>Module 6</a:t>
            </a:r>
            <a:endParaRPr lang="en-ID" dirty="0"/>
          </a:p>
        </p:txBody>
      </p:sp>
      <p:pic>
        <p:nvPicPr>
          <p:cNvPr id="4" name="Content Placeholder 3">
            <a:extLst>
              <a:ext uri="{FF2B5EF4-FFF2-40B4-BE49-F238E27FC236}">
                <a16:creationId xmlns:a16="http://schemas.microsoft.com/office/drawing/2014/main" id="{8BEE60BF-20A7-4A8A-A195-6E3347C0DA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5516" y="2339975"/>
            <a:ext cx="5195193" cy="3563938"/>
          </a:xfrm>
          <a:prstGeom prst="rect">
            <a:avLst/>
          </a:prstGeom>
          <a:noFill/>
          <a:ln>
            <a:noFill/>
          </a:ln>
        </p:spPr>
      </p:pic>
    </p:spTree>
    <p:extLst>
      <p:ext uri="{BB962C8B-B14F-4D97-AF65-F5344CB8AC3E}">
        <p14:creationId xmlns:p14="http://schemas.microsoft.com/office/powerpoint/2010/main" val="81447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63E2-64D5-F718-42B4-DB5EC7105393}"/>
              </a:ext>
            </a:extLst>
          </p:cNvPr>
          <p:cNvSpPr>
            <a:spLocks noGrp="1"/>
          </p:cNvSpPr>
          <p:nvPr>
            <p:ph type="title"/>
          </p:nvPr>
        </p:nvSpPr>
        <p:spPr/>
        <p:txBody>
          <a:bodyPr/>
          <a:lstStyle/>
          <a:p>
            <a:r>
              <a:rPr lang="id-ID" dirty="0"/>
              <a:t>Latar</a:t>
            </a:r>
            <a:r>
              <a:rPr lang="en-US" dirty="0"/>
              <a:t> </a:t>
            </a:r>
            <a:r>
              <a:rPr lang="en-US" dirty="0" err="1"/>
              <a:t>Belakang</a:t>
            </a:r>
            <a:endParaRPr lang="en-ID" dirty="0"/>
          </a:p>
        </p:txBody>
      </p:sp>
      <p:pic>
        <p:nvPicPr>
          <p:cNvPr id="5" name="Content Placeholder 4">
            <a:extLst>
              <a:ext uri="{FF2B5EF4-FFF2-40B4-BE49-F238E27FC236}">
                <a16:creationId xmlns:a16="http://schemas.microsoft.com/office/drawing/2014/main" id="{9E968606-C4BE-E20F-61DA-28B8321050ED}"/>
              </a:ext>
            </a:extLst>
          </p:cNvPr>
          <p:cNvPicPr>
            <a:picLocks noGrp="1" noChangeAspect="1"/>
          </p:cNvPicPr>
          <p:nvPr>
            <p:ph idx="1"/>
          </p:nvPr>
        </p:nvPicPr>
        <p:blipFill>
          <a:blip r:embed="rId2"/>
          <a:stretch>
            <a:fillRect/>
          </a:stretch>
        </p:blipFill>
        <p:spPr>
          <a:xfrm>
            <a:off x="564897" y="2921023"/>
            <a:ext cx="11495749" cy="2266993"/>
          </a:xfrm>
        </p:spPr>
      </p:pic>
    </p:spTree>
    <p:extLst>
      <p:ext uri="{BB962C8B-B14F-4D97-AF65-F5344CB8AC3E}">
        <p14:creationId xmlns:p14="http://schemas.microsoft.com/office/powerpoint/2010/main" val="3844817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5420-35FC-9BB3-27A0-DFA5E98C193D}"/>
              </a:ext>
            </a:extLst>
          </p:cNvPr>
          <p:cNvSpPr>
            <a:spLocks noGrp="1"/>
          </p:cNvSpPr>
          <p:nvPr>
            <p:ph type="title"/>
          </p:nvPr>
        </p:nvSpPr>
        <p:spPr/>
        <p:txBody>
          <a:bodyPr/>
          <a:lstStyle/>
          <a:p>
            <a:r>
              <a:rPr lang="en-US" dirty="0"/>
              <a:t>Module 7 – Storage</a:t>
            </a:r>
            <a:endParaRPr lang="en-ID" dirty="0"/>
          </a:p>
        </p:txBody>
      </p:sp>
      <p:pic>
        <p:nvPicPr>
          <p:cNvPr id="7" name="Content Placeholder 6" descr="A computer chip with a circuit board&#10;&#10;Description automatically generated">
            <a:extLst>
              <a:ext uri="{FF2B5EF4-FFF2-40B4-BE49-F238E27FC236}">
                <a16:creationId xmlns:a16="http://schemas.microsoft.com/office/drawing/2014/main" id="{78CE0AB7-2231-97E5-A09C-E0B3FB2BE4D4}"/>
              </a:ext>
            </a:extLst>
          </p:cNvPr>
          <p:cNvPicPr>
            <a:picLocks noGrp="1" noChangeAspect="1"/>
          </p:cNvPicPr>
          <p:nvPr>
            <p:ph idx="1"/>
          </p:nvPr>
        </p:nvPicPr>
        <p:blipFill>
          <a:blip r:embed="rId2"/>
          <a:stretch>
            <a:fillRect/>
          </a:stretch>
        </p:blipFill>
        <p:spPr>
          <a:xfrm>
            <a:off x="3716393" y="2373313"/>
            <a:ext cx="4489340" cy="3346450"/>
          </a:xfrm>
          <a:prstGeom prst="rect">
            <a:avLst/>
          </a:prstGeom>
        </p:spPr>
      </p:pic>
    </p:spTree>
    <p:extLst>
      <p:ext uri="{BB962C8B-B14F-4D97-AF65-F5344CB8AC3E}">
        <p14:creationId xmlns:p14="http://schemas.microsoft.com/office/powerpoint/2010/main" val="1060967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A00B-A908-D0C9-CA19-4011E91DBF14}"/>
              </a:ext>
            </a:extLst>
          </p:cNvPr>
          <p:cNvSpPr>
            <a:spLocks noGrp="1"/>
          </p:cNvSpPr>
          <p:nvPr>
            <p:ph type="title"/>
          </p:nvPr>
        </p:nvSpPr>
        <p:spPr/>
        <p:txBody>
          <a:bodyPr/>
          <a:lstStyle/>
          <a:p>
            <a:r>
              <a:rPr lang="en-US" dirty="0"/>
              <a:t>Module 7</a:t>
            </a:r>
            <a:endParaRPr lang="en-ID" dirty="0"/>
          </a:p>
        </p:txBody>
      </p:sp>
      <p:pic>
        <p:nvPicPr>
          <p:cNvPr id="4" name="Content Placeholder 3">
            <a:extLst>
              <a:ext uri="{FF2B5EF4-FFF2-40B4-BE49-F238E27FC236}">
                <a16:creationId xmlns:a16="http://schemas.microsoft.com/office/drawing/2014/main" id="{CF96AAFC-6D2F-7072-DCFA-F210A4E31E5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1869" y="2893047"/>
            <a:ext cx="9402487" cy="2457793"/>
          </a:xfrm>
          <a:prstGeom prst="rect">
            <a:avLst/>
          </a:prstGeom>
          <a:noFill/>
          <a:ln>
            <a:noFill/>
          </a:ln>
        </p:spPr>
      </p:pic>
    </p:spTree>
    <p:extLst>
      <p:ext uri="{BB962C8B-B14F-4D97-AF65-F5344CB8AC3E}">
        <p14:creationId xmlns:p14="http://schemas.microsoft.com/office/powerpoint/2010/main" val="2234116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EB7C-6D52-30C8-A604-E27C60948B33}"/>
              </a:ext>
            </a:extLst>
          </p:cNvPr>
          <p:cNvSpPr>
            <a:spLocks noGrp="1"/>
          </p:cNvSpPr>
          <p:nvPr>
            <p:ph type="title"/>
          </p:nvPr>
        </p:nvSpPr>
        <p:spPr/>
        <p:txBody>
          <a:bodyPr/>
          <a:lstStyle/>
          <a:p>
            <a:r>
              <a:rPr lang="en-US" dirty="0"/>
              <a:t>PCB Routing</a:t>
            </a:r>
            <a:endParaRPr lang="en-ID" dirty="0"/>
          </a:p>
        </p:txBody>
      </p:sp>
      <p:pic>
        <p:nvPicPr>
          <p:cNvPr id="7" name="Content Placeholder 6">
            <a:extLst>
              <a:ext uri="{FF2B5EF4-FFF2-40B4-BE49-F238E27FC236}">
                <a16:creationId xmlns:a16="http://schemas.microsoft.com/office/drawing/2014/main" id="{51F9A32B-7913-FCE1-30FA-2C82B038473A}"/>
              </a:ext>
            </a:extLst>
          </p:cNvPr>
          <p:cNvPicPr>
            <a:picLocks noGrp="1" noChangeAspect="1"/>
          </p:cNvPicPr>
          <p:nvPr>
            <p:ph idx="1"/>
          </p:nvPr>
        </p:nvPicPr>
        <p:blipFill>
          <a:blip r:embed="rId2"/>
          <a:stretch>
            <a:fillRect/>
          </a:stretch>
        </p:blipFill>
        <p:spPr>
          <a:xfrm>
            <a:off x="1397573" y="2568111"/>
            <a:ext cx="4237479" cy="3563938"/>
          </a:xfrm>
        </p:spPr>
      </p:pic>
      <p:pic>
        <p:nvPicPr>
          <p:cNvPr id="9" name="Picture 8">
            <a:extLst>
              <a:ext uri="{FF2B5EF4-FFF2-40B4-BE49-F238E27FC236}">
                <a16:creationId xmlns:a16="http://schemas.microsoft.com/office/drawing/2014/main" id="{A0BF8B6D-8A06-996C-EBD2-90C043729417}"/>
              </a:ext>
            </a:extLst>
          </p:cNvPr>
          <p:cNvPicPr>
            <a:picLocks noChangeAspect="1"/>
          </p:cNvPicPr>
          <p:nvPr/>
        </p:nvPicPr>
        <p:blipFill>
          <a:blip r:embed="rId3"/>
          <a:stretch>
            <a:fillRect/>
          </a:stretch>
        </p:blipFill>
        <p:spPr>
          <a:xfrm>
            <a:off x="6276510" y="2168414"/>
            <a:ext cx="4814277" cy="4233484"/>
          </a:xfrm>
          <a:prstGeom prst="rect">
            <a:avLst/>
          </a:prstGeom>
        </p:spPr>
      </p:pic>
    </p:spTree>
    <p:extLst>
      <p:ext uri="{BB962C8B-B14F-4D97-AF65-F5344CB8AC3E}">
        <p14:creationId xmlns:p14="http://schemas.microsoft.com/office/powerpoint/2010/main" val="1910321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1CC1-CFBF-B262-FD19-F32DAA3B4116}"/>
              </a:ext>
            </a:extLst>
          </p:cNvPr>
          <p:cNvSpPr>
            <a:spLocks noGrp="1"/>
          </p:cNvSpPr>
          <p:nvPr>
            <p:ph type="title"/>
          </p:nvPr>
        </p:nvSpPr>
        <p:spPr/>
        <p:txBody>
          <a:bodyPr/>
          <a:lstStyle/>
          <a:p>
            <a:r>
              <a:rPr lang="en-US" dirty="0"/>
              <a:t>PCB 3D View</a:t>
            </a:r>
            <a:endParaRPr lang="en-ID" dirty="0"/>
          </a:p>
        </p:txBody>
      </p:sp>
      <p:pic>
        <p:nvPicPr>
          <p:cNvPr id="7" name="Content Placeholder 6" descr="A computer chip with many small yellow dots&#10;&#10;Description automatically generated with medium confidence">
            <a:extLst>
              <a:ext uri="{FF2B5EF4-FFF2-40B4-BE49-F238E27FC236}">
                <a16:creationId xmlns:a16="http://schemas.microsoft.com/office/drawing/2014/main" id="{909F8571-CF79-98C0-B580-922544EA6D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751" y="2568111"/>
            <a:ext cx="5244828" cy="3659969"/>
          </a:xfrm>
        </p:spPr>
      </p:pic>
      <p:pic>
        <p:nvPicPr>
          <p:cNvPr id="9" name="Picture 8" descr="A computer chip with many components&#10;&#10;Description automatically generated with medium confidence">
            <a:extLst>
              <a:ext uri="{FF2B5EF4-FFF2-40B4-BE49-F238E27FC236}">
                <a16:creationId xmlns:a16="http://schemas.microsoft.com/office/drawing/2014/main" id="{C9A6E011-C0E4-8D83-56B0-ABE838386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68111"/>
            <a:ext cx="5680254" cy="3808889"/>
          </a:xfrm>
          <a:prstGeom prst="rect">
            <a:avLst/>
          </a:prstGeom>
        </p:spPr>
      </p:pic>
    </p:spTree>
    <p:extLst>
      <p:ext uri="{BB962C8B-B14F-4D97-AF65-F5344CB8AC3E}">
        <p14:creationId xmlns:p14="http://schemas.microsoft.com/office/powerpoint/2010/main" val="2085195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C6EA-A930-36C0-F278-B76B92276A4B}"/>
              </a:ext>
            </a:extLst>
          </p:cNvPr>
          <p:cNvSpPr>
            <a:spLocks noGrp="1"/>
          </p:cNvSpPr>
          <p:nvPr>
            <p:ph type="title"/>
          </p:nvPr>
        </p:nvSpPr>
        <p:spPr/>
        <p:txBody>
          <a:bodyPr/>
          <a:lstStyle/>
          <a:p>
            <a:r>
              <a:rPr lang="en-US" dirty="0"/>
              <a:t>3D Design</a:t>
            </a:r>
            <a:endParaRPr lang="en-ID" dirty="0"/>
          </a:p>
        </p:txBody>
      </p:sp>
      <p:pic>
        <p:nvPicPr>
          <p:cNvPr id="7" name="Content Placeholder 6" descr="A black rectangular object with holes and holes&#10;&#10;Description automatically generated">
            <a:extLst>
              <a:ext uri="{FF2B5EF4-FFF2-40B4-BE49-F238E27FC236}">
                <a16:creationId xmlns:a16="http://schemas.microsoft.com/office/drawing/2014/main" id="{5690D2D5-4159-FC96-3DBD-CB66AAE2A9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003" y="2659538"/>
            <a:ext cx="5570997" cy="3563938"/>
          </a:xfrm>
        </p:spPr>
      </p:pic>
      <p:pic>
        <p:nvPicPr>
          <p:cNvPr id="9" name="Picture 8" descr="A wireframe of a box&#10;&#10;Description automatically generated">
            <a:extLst>
              <a:ext uri="{FF2B5EF4-FFF2-40B4-BE49-F238E27FC236}">
                <a16:creationId xmlns:a16="http://schemas.microsoft.com/office/drawing/2014/main" id="{B4029C08-949E-6739-A8C5-B1CC571C8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13" y="2533015"/>
            <a:ext cx="5020306" cy="3816985"/>
          </a:xfrm>
          <a:prstGeom prst="rect">
            <a:avLst/>
          </a:prstGeom>
        </p:spPr>
      </p:pic>
    </p:spTree>
    <p:extLst>
      <p:ext uri="{BB962C8B-B14F-4D97-AF65-F5344CB8AC3E}">
        <p14:creationId xmlns:p14="http://schemas.microsoft.com/office/powerpoint/2010/main" val="4052680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F62F-F1D1-A678-4EF5-0FC84AFF0138}"/>
              </a:ext>
            </a:extLst>
          </p:cNvPr>
          <p:cNvSpPr>
            <a:spLocks noGrp="1"/>
          </p:cNvSpPr>
          <p:nvPr>
            <p:ph type="title"/>
          </p:nvPr>
        </p:nvSpPr>
        <p:spPr/>
        <p:txBody>
          <a:bodyPr/>
          <a:lstStyle/>
          <a:p>
            <a:r>
              <a:rPr lang="en-US" dirty="0"/>
              <a:t>IDC Connector</a:t>
            </a:r>
            <a:endParaRPr lang="en-ID" dirty="0"/>
          </a:p>
        </p:txBody>
      </p:sp>
      <p:pic>
        <p:nvPicPr>
          <p:cNvPr id="7" name="Content Placeholder 6" descr="A close-up of a computer connector&#10;&#10;Description automatically generated">
            <a:extLst>
              <a:ext uri="{FF2B5EF4-FFF2-40B4-BE49-F238E27FC236}">
                <a16:creationId xmlns:a16="http://schemas.microsoft.com/office/drawing/2014/main" id="{420C8093-5B13-F7E7-D5B0-B4BBB0483D3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3122" y="2607605"/>
            <a:ext cx="3495358" cy="3479471"/>
          </a:xfrm>
          <a:prstGeom prst="rect">
            <a:avLst/>
          </a:prstGeom>
          <a:noFill/>
          <a:ln>
            <a:noFill/>
          </a:ln>
        </p:spPr>
      </p:pic>
      <p:pic>
        <p:nvPicPr>
          <p:cNvPr id="8" name="Picture 7" descr="A close-up of a cable&#10;&#10;Description automatically generated">
            <a:extLst>
              <a:ext uri="{FF2B5EF4-FFF2-40B4-BE49-F238E27FC236}">
                <a16:creationId xmlns:a16="http://schemas.microsoft.com/office/drawing/2014/main" id="{C86C6759-8A08-F3C2-22E5-9115A122D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79539"/>
            <a:ext cx="4553671" cy="3135601"/>
          </a:xfrm>
          <a:prstGeom prst="rect">
            <a:avLst/>
          </a:prstGeom>
          <a:noFill/>
          <a:ln>
            <a:noFill/>
          </a:ln>
        </p:spPr>
      </p:pic>
    </p:spTree>
    <p:extLst>
      <p:ext uri="{BB962C8B-B14F-4D97-AF65-F5344CB8AC3E}">
        <p14:creationId xmlns:p14="http://schemas.microsoft.com/office/powerpoint/2010/main" val="533144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E61265-DFB9-986A-C21F-760D09401C93}"/>
              </a:ext>
            </a:extLst>
          </p:cNvPr>
          <p:cNvSpPr>
            <a:spLocks noGrp="1"/>
          </p:cNvSpPr>
          <p:nvPr>
            <p:ph type="title"/>
          </p:nvPr>
        </p:nvSpPr>
        <p:spPr/>
        <p:txBody>
          <a:bodyPr/>
          <a:lstStyle/>
          <a:p>
            <a:r>
              <a:rPr lang="en-US" dirty="0" err="1"/>
              <a:t>Pembagian</a:t>
            </a:r>
            <a:r>
              <a:rPr lang="en-US" dirty="0"/>
              <a:t> </a:t>
            </a:r>
            <a:r>
              <a:rPr lang="en-US" dirty="0" err="1"/>
              <a:t>Tugas</a:t>
            </a:r>
            <a:endParaRPr lang="en-ID" dirty="0"/>
          </a:p>
        </p:txBody>
      </p:sp>
      <p:sp>
        <p:nvSpPr>
          <p:cNvPr id="5" name="Text Placeholder 4">
            <a:extLst>
              <a:ext uri="{FF2B5EF4-FFF2-40B4-BE49-F238E27FC236}">
                <a16:creationId xmlns:a16="http://schemas.microsoft.com/office/drawing/2014/main" id="{974E5708-B882-23F7-20DB-540471655DA3}"/>
              </a:ext>
            </a:extLst>
          </p:cNvPr>
          <p:cNvSpPr>
            <a:spLocks noGrp="1"/>
          </p:cNvSpPr>
          <p:nvPr>
            <p:ph type="body" idx="1"/>
          </p:nvPr>
        </p:nvSpPr>
        <p:spPr/>
        <p:txBody>
          <a:bodyPr/>
          <a:lstStyle/>
          <a:p>
            <a:r>
              <a:rPr lang="en-US" dirty="0"/>
              <a:t>Mohamad Imam Firdaus</a:t>
            </a:r>
            <a:endParaRPr lang="en-ID" dirty="0"/>
          </a:p>
        </p:txBody>
      </p:sp>
      <p:sp>
        <p:nvSpPr>
          <p:cNvPr id="6" name="Content Placeholder 5">
            <a:extLst>
              <a:ext uri="{FF2B5EF4-FFF2-40B4-BE49-F238E27FC236}">
                <a16:creationId xmlns:a16="http://schemas.microsoft.com/office/drawing/2014/main" id="{B3B3753D-D372-F9DF-AF3D-69016CCA9E59}"/>
              </a:ext>
            </a:extLst>
          </p:cNvPr>
          <p:cNvSpPr>
            <a:spLocks noGrp="1"/>
          </p:cNvSpPr>
          <p:nvPr>
            <p:ph sz="half" idx="2"/>
          </p:nvPr>
        </p:nvSpPr>
        <p:spPr/>
        <p:txBody>
          <a:bodyPr>
            <a:normAutofit fontScale="77500" lnSpcReduction="20000"/>
          </a:bodyPr>
          <a:lstStyle/>
          <a:p>
            <a:r>
              <a:rPr lang="en-US" dirty="0" err="1"/>
              <a:t>Dokumentasi</a:t>
            </a:r>
            <a:endParaRPr lang="en-US" dirty="0"/>
          </a:p>
          <a:p>
            <a:r>
              <a:rPr lang="en-ID" dirty="0"/>
              <a:t>PPT</a:t>
            </a:r>
          </a:p>
          <a:p>
            <a:r>
              <a:rPr lang="en-ID" dirty="0" err="1"/>
              <a:t>Brosur</a:t>
            </a:r>
            <a:endParaRPr lang="en-ID" dirty="0"/>
          </a:p>
          <a:p>
            <a:r>
              <a:rPr lang="en-ID" dirty="0"/>
              <a:t>High level design</a:t>
            </a:r>
          </a:p>
          <a:p>
            <a:r>
              <a:rPr lang="en-ID" dirty="0"/>
              <a:t>Design 3D</a:t>
            </a:r>
          </a:p>
          <a:p>
            <a:r>
              <a:rPr lang="en-ID" dirty="0"/>
              <a:t>Assembly</a:t>
            </a:r>
          </a:p>
          <a:p>
            <a:r>
              <a:rPr lang="en-ID" dirty="0"/>
              <a:t>Software NFC</a:t>
            </a:r>
          </a:p>
          <a:p>
            <a:r>
              <a:rPr lang="en-ID" dirty="0"/>
              <a:t>Software RF</a:t>
            </a:r>
          </a:p>
        </p:txBody>
      </p:sp>
      <p:sp>
        <p:nvSpPr>
          <p:cNvPr id="7" name="Text Placeholder 6">
            <a:extLst>
              <a:ext uri="{FF2B5EF4-FFF2-40B4-BE49-F238E27FC236}">
                <a16:creationId xmlns:a16="http://schemas.microsoft.com/office/drawing/2014/main" id="{AE8FE5C1-6B33-059C-A763-525987CD721B}"/>
              </a:ext>
            </a:extLst>
          </p:cNvPr>
          <p:cNvSpPr>
            <a:spLocks noGrp="1"/>
          </p:cNvSpPr>
          <p:nvPr>
            <p:ph type="body" sz="quarter" idx="3"/>
          </p:nvPr>
        </p:nvSpPr>
        <p:spPr/>
        <p:txBody>
          <a:bodyPr/>
          <a:lstStyle/>
          <a:p>
            <a:r>
              <a:rPr lang="en-US" dirty="0"/>
              <a:t>Saufik Ramadhan</a:t>
            </a:r>
            <a:endParaRPr lang="en-ID" dirty="0"/>
          </a:p>
        </p:txBody>
      </p:sp>
      <p:sp>
        <p:nvSpPr>
          <p:cNvPr id="8" name="Content Placeholder 7">
            <a:extLst>
              <a:ext uri="{FF2B5EF4-FFF2-40B4-BE49-F238E27FC236}">
                <a16:creationId xmlns:a16="http://schemas.microsoft.com/office/drawing/2014/main" id="{E209919C-0EE8-A741-CA9D-CE0748ADD112}"/>
              </a:ext>
            </a:extLst>
          </p:cNvPr>
          <p:cNvSpPr>
            <a:spLocks noGrp="1"/>
          </p:cNvSpPr>
          <p:nvPr>
            <p:ph sz="quarter" idx="4"/>
          </p:nvPr>
        </p:nvSpPr>
        <p:spPr/>
        <p:txBody>
          <a:bodyPr>
            <a:normAutofit fontScale="77500" lnSpcReduction="20000"/>
          </a:bodyPr>
          <a:lstStyle/>
          <a:p>
            <a:r>
              <a:rPr lang="en-US" dirty="0" err="1"/>
              <a:t>Dokumentasi</a:t>
            </a:r>
            <a:endParaRPr lang="en-US" dirty="0"/>
          </a:p>
          <a:p>
            <a:r>
              <a:rPr lang="en-US" dirty="0"/>
              <a:t>Schematic Design</a:t>
            </a:r>
          </a:p>
          <a:p>
            <a:r>
              <a:rPr lang="en-US" dirty="0"/>
              <a:t>PCB Design</a:t>
            </a:r>
          </a:p>
          <a:p>
            <a:r>
              <a:rPr lang="en-US" dirty="0"/>
              <a:t>PCB Fabrication</a:t>
            </a:r>
          </a:p>
          <a:p>
            <a:r>
              <a:rPr lang="en-US" dirty="0"/>
              <a:t>Software IR</a:t>
            </a:r>
          </a:p>
          <a:p>
            <a:endParaRPr lang="en-ID" dirty="0"/>
          </a:p>
        </p:txBody>
      </p:sp>
    </p:spTree>
    <p:extLst>
      <p:ext uri="{BB962C8B-B14F-4D97-AF65-F5344CB8AC3E}">
        <p14:creationId xmlns:p14="http://schemas.microsoft.com/office/powerpoint/2010/main" val="33905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C2B3-BB91-C8DF-E545-A8C7AF4A4000}"/>
              </a:ext>
            </a:extLst>
          </p:cNvPr>
          <p:cNvSpPr>
            <a:spLocks noGrp="1"/>
          </p:cNvSpPr>
          <p:nvPr>
            <p:ph type="title"/>
          </p:nvPr>
        </p:nvSpPr>
        <p:spPr/>
        <p:txBody>
          <a:bodyPr/>
          <a:lstStyle/>
          <a:p>
            <a:r>
              <a:rPr lang="en-US" dirty="0" err="1"/>
              <a:t>Latar</a:t>
            </a:r>
            <a:r>
              <a:rPr lang="en-US" dirty="0"/>
              <a:t> </a:t>
            </a:r>
            <a:r>
              <a:rPr lang="en-US" dirty="0" err="1"/>
              <a:t>Belakang</a:t>
            </a:r>
            <a:endParaRPr lang="en-ID" dirty="0"/>
          </a:p>
        </p:txBody>
      </p:sp>
      <p:sp>
        <p:nvSpPr>
          <p:cNvPr id="3" name="Content Placeholder 2">
            <a:extLst>
              <a:ext uri="{FF2B5EF4-FFF2-40B4-BE49-F238E27FC236}">
                <a16:creationId xmlns:a16="http://schemas.microsoft.com/office/drawing/2014/main" id="{F16315E7-7500-D767-C63F-A4693037796D}"/>
              </a:ext>
            </a:extLst>
          </p:cNvPr>
          <p:cNvSpPr>
            <a:spLocks noGrp="1"/>
          </p:cNvSpPr>
          <p:nvPr>
            <p:ph idx="1"/>
          </p:nvPr>
        </p:nvSpPr>
        <p:spPr/>
        <p:txBody>
          <a:bodyPr/>
          <a:lstStyle/>
          <a:p>
            <a:pPr marL="0" indent="0">
              <a:buNone/>
            </a:pPr>
            <a:r>
              <a:rPr lang="en-ID" dirty="0"/>
              <a:t>Indonesia </a:t>
            </a:r>
            <a:r>
              <a:rPr lang="en-ID" dirty="0" err="1"/>
              <a:t>menghadapi</a:t>
            </a:r>
            <a:r>
              <a:rPr lang="en-ID" dirty="0"/>
              <a:t> </a:t>
            </a:r>
            <a:r>
              <a:rPr lang="en-ID" dirty="0" err="1"/>
              <a:t>tantangan</a:t>
            </a:r>
            <a:r>
              <a:rPr lang="en-ID" dirty="0"/>
              <a:t> </a:t>
            </a:r>
            <a:r>
              <a:rPr lang="en-ID" dirty="0" err="1"/>
              <a:t>keamanan</a:t>
            </a:r>
            <a:r>
              <a:rPr lang="en-ID" dirty="0"/>
              <a:t>, </a:t>
            </a:r>
            <a:r>
              <a:rPr lang="en-ID" dirty="0" err="1"/>
              <a:t>dengan</a:t>
            </a:r>
            <a:r>
              <a:rPr lang="en-ID" dirty="0"/>
              <a:t> 27.731 </a:t>
            </a:r>
            <a:r>
              <a:rPr lang="en-ID" dirty="0" err="1"/>
              <a:t>kasus</a:t>
            </a:r>
            <a:r>
              <a:rPr lang="en-ID" dirty="0"/>
              <a:t> </a:t>
            </a:r>
            <a:r>
              <a:rPr lang="en-ID" dirty="0" err="1"/>
              <a:t>pencurian</a:t>
            </a:r>
            <a:r>
              <a:rPr lang="en-ID" dirty="0"/>
              <a:t> </a:t>
            </a:r>
            <a:r>
              <a:rPr lang="en-ID" dirty="0" err="1"/>
              <a:t>kendaraan</a:t>
            </a:r>
            <a:r>
              <a:rPr lang="en-ID" dirty="0"/>
              <a:t> </a:t>
            </a:r>
            <a:r>
              <a:rPr lang="en-ID" dirty="0" err="1"/>
              <a:t>bermotor</a:t>
            </a:r>
            <a:r>
              <a:rPr lang="en-ID" dirty="0"/>
              <a:t> dan 31.571 </a:t>
            </a:r>
            <a:r>
              <a:rPr lang="en-ID" dirty="0" err="1"/>
              <a:t>kasus</a:t>
            </a:r>
            <a:r>
              <a:rPr lang="en-ID" dirty="0"/>
              <a:t> </a:t>
            </a:r>
            <a:r>
              <a:rPr lang="en-ID" dirty="0" err="1"/>
              <a:t>perampokan</a:t>
            </a:r>
            <a:r>
              <a:rPr lang="en-ID" dirty="0"/>
              <a:t> </a:t>
            </a:r>
            <a:r>
              <a:rPr lang="en-ID" dirty="0" err="1"/>
              <a:t>rumah</a:t>
            </a:r>
            <a:r>
              <a:rPr lang="en-ID" dirty="0"/>
              <a:t> pada </a:t>
            </a:r>
            <a:r>
              <a:rPr lang="en-ID" dirty="0" err="1"/>
              <a:t>tahun</a:t>
            </a:r>
            <a:r>
              <a:rPr lang="en-ID" dirty="0"/>
              <a:t> 2018, </a:t>
            </a:r>
            <a:r>
              <a:rPr lang="en-ID" dirty="0" err="1"/>
              <a:t>serta</a:t>
            </a:r>
            <a:r>
              <a:rPr lang="en-ID" dirty="0"/>
              <a:t> </a:t>
            </a:r>
            <a:r>
              <a:rPr lang="en-ID" dirty="0" err="1"/>
              <a:t>ancaman</a:t>
            </a:r>
            <a:r>
              <a:rPr lang="en-ID" dirty="0"/>
              <a:t> </a:t>
            </a:r>
            <a:r>
              <a:rPr lang="en-ID" dirty="0" err="1"/>
              <a:t>keamanan</a:t>
            </a:r>
            <a:r>
              <a:rPr lang="en-ID" dirty="0"/>
              <a:t> </a:t>
            </a:r>
            <a:r>
              <a:rPr lang="en-ID" dirty="0" err="1"/>
              <a:t>siber</a:t>
            </a:r>
            <a:r>
              <a:rPr lang="en-ID" dirty="0"/>
              <a:t> </a:t>
            </a:r>
            <a:r>
              <a:rPr lang="en-ID" dirty="0" err="1"/>
              <a:t>seiring</a:t>
            </a:r>
            <a:r>
              <a:rPr lang="en-ID" dirty="0"/>
              <a:t> </a:t>
            </a:r>
            <a:r>
              <a:rPr lang="en-ID" dirty="0" err="1"/>
              <a:t>meningkatnya</a:t>
            </a:r>
            <a:r>
              <a:rPr lang="en-ID" dirty="0"/>
              <a:t> </a:t>
            </a:r>
            <a:r>
              <a:rPr lang="en-ID" dirty="0" err="1"/>
              <a:t>integrasi</a:t>
            </a:r>
            <a:r>
              <a:rPr lang="en-ID" dirty="0"/>
              <a:t> IoT. </a:t>
            </a:r>
            <a:r>
              <a:rPr lang="en-ID" dirty="0" err="1"/>
              <a:t>Untuk</a:t>
            </a:r>
            <a:r>
              <a:rPr lang="en-ID" dirty="0"/>
              <a:t> </a:t>
            </a:r>
            <a:r>
              <a:rPr lang="en-ID" dirty="0" err="1"/>
              <a:t>mendukung</a:t>
            </a:r>
            <a:r>
              <a:rPr lang="en-ID" dirty="0"/>
              <a:t> </a:t>
            </a:r>
            <a:r>
              <a:rPr lang="en-ID" dirty="0" err="1"/>
              <a:t>hobbyst</a:t>
            </a:r>
            <a:r>
              <a:rPr lang="en-ID" dirty="0"/>
              <a:t> dan </a:t>
            </a:r>
            <a:r>
              <a:rPr lang="en-ID" dirty="0" err="1"/>
              <a:t>pegiat</a:t>
            </a:r>
            <a:r>
              <a:rPr lang="en-ID" dirty="0"/>
              <a:t> </a:t>
            </a:r>
            <a:r>
              <a:rPr lang="en-ID" dirty="0" err="1"/>
              <a:t>siber</a:t>
            </a:r>
            <a:r>
              <a:rPr lang="en-ID" dirty="0"/>
              <a:t> </a:t>
            </a:r>
            <a:r>
              <a:rPr lang="en-ID" dirty="0" err="1"/>
              <a:t>dalam</a:t>
            </a:r>
            <a:r>
              <a:rPr lang="en-ID" dirty="0"/>
              <a:t> </a:t>
            </a:r>
            <a:r>
              <a:rPr lang="en-ID" dirty="0" err="1"/>
              <a:t>eksplorasi</a:t>
            </a:r>
            <a:r>
              <a:rPr lang="en-ID" dirty="0"/>
              <a:t> </a:t>
            </a:r>
            <a:r>
              <a:rPr lang="en-ID" dirty="0" err="1"/>
              <a:t>teknologi</a:t>
            </a:r>
            <a:r>
              <a:rPr lang="en-ID" dirty="0"/>
              <a:t> </a:t>
            </a:r>
            <a:r>
              <a:rPr lang="en-ID" dirty="0" err="1"/>
              <a:t>keamanan</a:t>
            </a:r>
            <a:r>
              <a:rPr lang="en-ID" dirty="0"/>
              <a:t>, </a:t>
            </a:r>
            <a:r>
              <a:rPr lang="en-ID" dirty="0" err="1"/>
              <a:t>alat</a:t>
            </a:r>
            <a:r>
              <a:rPr lang="en-ID" dirty="0"/>
              <a:t> </a:t>
            </a:r>
            <a:r>
              <a:rPr lang="en-ID" dirty="0" err="1"/>
              <a:t>ini</a:t>
            </a:r>
            <a:r>
              <a:rPr lang="en-ID" dirty="0"/>
              <a:t> </a:t>
            </a:r>
            <a:r>
              <a:rPr lang="en-ID" dirty="0" err="1"/>
              <a:t>dirancang</a:t>
            </a:r>
            <a:r>
              <a:rPr lang="en-ID" dirty="0"/>
              <a:t> agar </a:t>
            </a:r>
            <a:r>
              <a:rPr lang="en-ID" dirty="0" err="1"/>
              <a:t>mudah</a:t>
            </a:r>
            <a:r>
              <a:rPr lang="en-ID" dirty="0"/>
              <a:t> </a:t>
            </a:r>
            <a:r>
              <a:rPr lang="en-ID" dirty="0" err="1"/>
              <a:t>diakses</a:t>
            </a:r>
            <a:r>
              <a:rPr lang="en-ID" dirty="0"/>
              <a:t>, </a:t>
            </a:r>
            <a:r>
              <a:rPr lang="en-ID" dirty="0" err="1"/>
              <a:t>fleksibel</a:t>
            </a:r>
            <a:r>
              <a:rPr lang="en-ID" dirty="0"/>
              <a:t>, dan </a:t>
            </a:r>
            <a:r>
              <a:rPr lang="en-ID" dirty="0" err="1"/>
              <a:t>sesuai</a:t>
            </a:r>
            <a:r>
              <a:rPr lang="en-ID" dirty="0"/>
              <a:t> </a:t>
            </a:r>
            <a:r>
              <a:rPr lang="en-ID" dirty="0" err="1"/>
              <a:t>dengan</a:t>
            </a:r>
            <a:r>
              <a:rPr lang="en-ID" dirty="0"/>
              <a:t> </a:t>
            </a:r>
            <a:r>
              <a:rPr lang="en-ID" dirty="0" err="1"/>
              <a:t>kebutuhan</a:t>
            </a:r>
            <a:r>
              <a:rPr lang="en-ID" dirty="0"/>
              <a:t> </a:t>
            </a:r>
            <a:r>
              <a:rPr lang="en-ID" dirty="0" err="1"/>
              <a:t>teknis</a:t>
            </a:r>
            <a:r>
              <a:rPr lang="en-ID" dirty="0"/>
              <a:t> </a:t>
            </a:r>
            <a:r>
              <a:rPr lang="en-ID" dirty="0" err="1"/>
              <a:t>mereka</a:t>
            </a:r>
            <a:r>
              <a:rPr lang="en-ID" dirty="0"/>
              <a:t>. </a:t>
            </a:r>
            <a:r>
              <a:rPr lang="en-ID" dirty="0" err="1"/>
              <a:t>Selain</a:t>
            </a:r>
            <a:r>
              <a:rPr lang="en-ID" dirty="0"/>
              <a:t> </a:t>
            </a:r>
            <a:r>
              <a:rPr lang="en-ID" dirty="0" err="1"/>
              <a:t>itu</a:t>
            </a:r>
            <a:r>
              <a:rPr lang="en-ID" dirty="0"/>
              <a:t>, </a:t>
            </a:r>
            <a:r>
              <a:rPr lang="en-ID" dirty="0" err="1"/>
              <a:t>alat</a:t>
            </a:r>
            <a:r>
              <a:rPr lang="en-ID" dirty="0"/>
              <a:t> </a:t>
            </a:r>
            <a:r>
              <a:rPr lang="en-ID" dirty="0" err="1"/>
              <a:t>ini</a:t>
            </a:r>
            <a:r>
              <a:rPr lang="en-ID" dirty="0"/>
              <a:t> </a:t>
            </a:r>
            <a:r>
              <a:rPr lang="en-ID" dirty="0" err="1"/>
              <a:t>mendukung</a:t>
            </a:r>
            <a:r>
              <a:rPr lang="en-ID" dirty="0"/>
              <a:t> </a:t>
            </a:r>
            <a:r>
              <a:rPr lang="en-ID" dirty="0" err="1"/>
              <a:t>kebijakan</a:t>
            </a:r>
            <a:r>
              <a:rPr lang="en-ID" dirty="0"/>
              <a:t> TKDN </a:t>
            </a:r>
            <a:r>
              <a:rPr lang="en-ID" dirty="0" err="1"/>
              <a:t>pemerintah</a:t>
            </a:r>
            <a:r>
              <a:rPr lang="en-ID" dirty="0"/>
              <a:t> yang </a:t>
            </a:r>
            <a:r>
              <a:rPr lang="en-ID" dirty="0" err="1"/>
              <a:t>bertujuan</a:t>
            </a:r>
            <a:r>
              <a:rPr lang="en-ID" dirty="0"/>
              <a:t> </a:t>
            </a:r>
            <a:r>
              <a:rPr lang="en-ID" dirty="0" err="1"/>
              <a:t>mendorong</a:t>
            </a:r>
            <a:r>
              <a:rPr lang="en-ID" dirty="0"/>
              <a:t> </a:t>
            </a:r>
            <a:r>
              <a:rPr lang="en-ID" dirty="0" err="1"/>
              <a:t>penggunaan</a:t>
            </a:r>
            <a:r>
              <a:rPr lang="en-ID" dirty="0"/>
              <a:t> </a:t>
            </a:r>
            <a:r>
              <a:rPr lang="en-ID" dirty="0" err="1"/>
              <a:t>produk</a:t>
            </a:r>
            <a:r>
              <a:rPr lang="en-ID" dirty="0"/>
              <a:t> </a:t>
            </a:r>
            <a:r>
              <a:rPr lang="en-ID" dirty="0" err="1"/>
              <a:t>dalam</a:t>
            </a:r>
            <a:r>
              <a:rPr lang="en-ID" dirty="0"/>
              <a:t> negeri dan </a:t>
            </a:r>
            <a:r>
              <a:rPr lang="en-ID" dirty="0" err="1"/>
              <a:t>kemandirian</a:t>
            </a:r>
            <a:r>
              <a:rPr lang="en-ID" dirty="0"/>
              <a:t> </a:t>
            </a:r>
            <a:r>
              <a:rPr lang="en-ID" dirty="0" err="1"/>
              <a:t>teknologi</a:t>
            </a:r>
            <a:r>
              <a:rPr lang="en-ID" dirty="0"/>
              <a:t>.</a:t>
            </a:r>
          </a:p>
        </p:txBody>
      </p:sp>
    </p:spTree>
    <p:extLst>
      <p:ext uri="{BB962C8B-B14F-4D97-AF65-F5344CB8AC3E}">
        <p14:creationId xmlns:p14="http://schemas.microsoft.com/office/powerpoint/2010/main" val="27957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24011-9E79-D64F-6493-C0B0F1F08251}"/>
              </a:ext>
            </a:extLst>
          </p:cNvPr>
          <p:cNvSpPr>
            <a:spLocks noGrp="1"/>
          </p:cNvSpPr>
          <p:nvPr>
            <p:ph type="title"/>
          </p:nvPr>
        </p:nvSpPr>
        <p:spPr/>
        <p:txBody>
          <a:bodyPr/>
          <a:lstStyle/>
          <a:p>
            <a:r>
              <a:rPr lang="en-US" dirty="0" err="1"/>
              <a:t>Tujuan</a:t>
            </a:r>
            <a:endParaRPr lang="en-ID" dirty="0"/>
          </a:p>
        </p:txBody>
      </p:sp>
      <p:sp>
        <p:nvSpPr>
          <p:cNvPr id="5" name="Text Placeholder 4">
            <a:extLst>
              <a:ext uri="{FF2B5EF4-FFF2-40B4-BE49-F238E27FC236}">
                <a16:creationId xmlns:a16="http://schemas.microsoft.com/office/drawing/2014/main" id="{A985B1F1-7747-9FD4-2DBB-3EA9FE75CADD}"/>
              </a:ext>
            </a:extLst>
          </p:cNvPr>
          <p:cNvSpPr>
            <a:spLocks noGrp="1"/>
          </p:cNvSpPr>
          <p:nvPr>
            <p:ph idx="1"/>
          </p:nvPr>
        </p:nvSpPr>
        <p:spPr>
          <a:xfrm>
            <a:off x="2823668" y="2673007"/>
            <a:ext cx="6270343" cy="2991939"/>
          </a:xfrm>
        </p:spPr>
        <p:txBody>
          <a:bodyPr>
            <a:normAutofit fontScale="92500"/>
          </a:bodyPr>
          <a:lstStyle/>
          <a:p>
            <a:pPr marL="0" indent="0" algn="just">
              <a:buNone/>
            </a:pPr>
            <a:r>
              <a:rPr lang="id-ID" dirty="0"/>
              <a:t>	Proyek ini bertujuan untuk merancang dan membangun prototipe alat multifungsi yang dapat digunakan untuk eksplorasi keamanan digital, pengujian RF, dan interaksi dengan perangkat </a:t>
            </a:r>
            <a:r>
              <a:rPr lang="id-ID" dirty="0" err="1"/>
              <a:t>IoT</a:t>
            </a:r>
            <a:r>
              <a:rPr lang="id-ID" dirty="0"/>
              <a:t>. Alat ini dirancang agar lebih terjangkau, mudah digunakan, dan dioptimalkan untuk memenuhi kebutuhan penggiat teknologi di Indonesia. Bersamaan dengan itu mendukung kebijakan TKDN dengan memaksimalkan penggunaan komponen dan sumber daya lokal.</a:t>
            </a:r>
          </a:p>
        </p:txBody>
      </p:sp>
    </p:spTree>
    <p:extLst>
      <p:ext uri="{BB962C8B-B14F-4D97-AF65-F5344CB8AC3E}">
        <p14:creationId xmlns:p14="http://schemas.microsoft.com/office/powerpoint/2010/main" val="2649899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14BB-68B9-7AE1-A97A-5A69D0948AF0}"/>
              </a:ext>
            </a:extLst>
          </p:cNvPr>
          <p:cNvSpPr>
            <a:spLocks noGrp="1"/>
          </p:cNvSpPr>
          <p:nvPr>
            <p:ph type="title"/>
          </p:nvPr>
        </p:nvSpPr>
        <p:spPr/>
        <p:txBody>
          <a:bodyPr/>
          <a:lstStyle/>
          <a:p>
            <a:r>
              <a:rPr lang="en-US" dirty="0"/>
              <a:t>Ruang </a:t>
            </a:r>
            <a:r>
              <a:rPr lang="en-US" dirty="0" err="1"/>
              <a:t>Lingkup</a:t>
            </a:r>
            <a:endParaRPr lang="en-ID" dirty="0"/>
          </a:p>
        </p:txBody>
      </p:sp>
      <p:sp>
        <p:nvSpPr>
          <p:cNvPr id="4" name="Content Placeholder 3">
            <a:extLst>
              <a:ext uri="{FF2B5EF4-FFF2-40B4-BE49-F238E27FC236}">
                <a16:creationId xmlns:a16="http://schemas.microsoft.com/office/drawing/2014/main" id="{89A9A610-1E58-A933-B1AC-BA79D0E9CE80}"/>
              </a:ext>
            </a:extLst>
          </p:cNvPr>
          <p:cNvSpPr>
            <a:spLocks noGrp="1"/>
          </p:cNvSpPr>
          <p:nvPr>
            <p:ph idx="1"/>
          </p:nvPr>
        </p:nvSpPr>
        <p:spPr>
          <a:xfrm>
            <a:off x="691079" y="2503605"/>
            <a:ext cx="10325000" cy="3564436"/>
          </a:xfrm>
        </p:spPr>
        <p:txBody>
          <a:bodyPr>
            <a:normAutofit/>
          </a:bodyPr>
          <a:lstStyle/>
          <a:p>
            <a:pPr marL="342900" lvl="0" indent="-342900">
              <a:buFont typeface="+mj-lt"/>
              <a:buAutoNum type="arabicPeriod"/>
              <a:tabLst>
                <a:tab pos="457200" algn="l"/>
              </a:tabLst>
            </a:pP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Pembaca</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dan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Peniru</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Sinyal</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RF (Radio Frequency)</a:t>
            </a:r>
            <a:r>
              <a:rPr lang="en-ID" sz="2400" dirty="0">
                <a:effectLst/>
                <a:latin typeface="Calibri" panose="020F0502020204030204" pitchFamily="34" charset="0"/>
                <a:ea typeface="Calibri" panose="020F0502020204030204" pitchFamily="34" charset="0"/>
                <a:cs typeface="Times New Roman" panose="02020603050405020304" pitchFamily="18" charset="0"/>
              </a:rPr>
              <a:t>: Alat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dapat</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membaca</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meniru</a:t>
            </a:r>
            <a:r>
              <a:rPr lang="en-ID" sz="2400" dirty="0">
                <a:effectLst/>
                <a:latin typeface="Calibri" panose="020F0502020204030204" pitchFamily="34" charset="0"/>
                <a:ea typeface="Calibri" panose="020F0502020204030204" pitchFamily="34" charset="0"/>
                <a:cs typeface="Times New Roman" panose="02020603050405020304" pitchFamily="18" charset="0"/>
              </a:rPr>
              <a:t>, dan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mengirim</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sinyal</a:t>
            </a:r>
            <a:r>
              <a:rPr lang="en-ID" sz="2400" dirty="0">
                <a:effectLst/>
                <a:latin typeface="Calibri" panose="020F0502020204030204" pitchFamily="34" charset="0"/>
                <a:ea typeface="Calibri" panose="020F0502020204030204" pitchFamily="34" charset="0"/>
                <a:cs typeface="Times New Roman" panose="02020603050405020304" pitchFamily="18" charset="0"/>
              </a:rPr>
              <a:t> pada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frekuensi</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umum</a:t>
            </a:r>
            <a:r>
              <a:rPr lang="en-ID" sz="2400" dirty="0">
                <a:effectLst/>
                <a:latin typeface="Calibri" panose="020F0502020204030204" pitchFamily="34" charset="0"/>
                <a:ea typeface="Calibri" panose="020F0502020204030204" pitchFamily="34" charset="0"/>
                <a:cs typeface="Times New Roman" panose="02020603050405020304" pitchFamily="18" charset="0"/>
              </a:rPr>
              <a:t> (315MHz, 433MHz, 868MHz).</a:t>
            </a:r>
          </a:p>
          <a:p>
            <a:pPr marL="342900" lvl="0" indent="-342900">
              <a:buFont typeface="+mj-lt"/>
              <a:buAutoNum type="arabicPeriod"/>
              <a:tabLst>
                <a:tab pos="457200" algn="l"/>
              </a:tabLst>
            </a:pP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Pembaca</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dan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Peniru</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Kartu RFID/NFC</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Dapat</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membaca</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kartu</a:t>
            </a:r>
            <a:r>
              <a:rPr lang="en-ID" sz="2400" dirty="0">
                <a:effectLst/>
                <a:latin typeface="Calibri" panose="020F0502020204030204" pitchFamily="34" charset="0"/>
                <a:ea typeface="Calibri" panose="020F0502020204030204" pitchFamily="34" charset="0"/>
                <a:cs typeface="Times New Roman" panose="02020603050405020304" pitchFamily="18" charset="0"/>
              </a:rPr>
              <a:t> RFID dan NFC,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serta</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meniru</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kartu</a:t>
            </a:r>
            <a:r>
              <a:rPr lang="en-ID" sz="2400" dirty="0">
                <a:effectLst/>
                <a:latin typeface="Calibri" panose="020F0502020204030204" pitchFamily="34" charset="0"/>
                <a:ea typeface="Calibri" panose="020F0502020204030204" pitchFamily="34" charset="0"/>
                <a:cs typeface="Times New Roman" panose="02020603050405020304" pitchFamily="18" charset="0"/>
              </a:rPr>
              <a:t> pada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frekuensi</a:t>
            </a:r>
            <a:r>
              <a:rPr lang="en-ID" sz="24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umum</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ID" sz="2400" dirty="0">
                <a:effectLst/>
                <a:latin typeface="Calibri" panose="020F0502020204030204" pitchFamily="34" charset="0"/>
                <a:ea typeface="Calibri" panose="020F0502020204030204" pitchFamily="34" charset="0"/>
                <a:cs typeface="Times New Roman" panose="02020603050405020304" pitchFamily="18" charset="0"/>
              </a:rPr>
              <a:t> (125kHz, 13.56MHz).</a:t>
            </a:r>
          </a:p>
          <a:p>
            <a:pPr marL="342900" lvl="0" indent="-342900">
              <a:buFont typeface="+mj-lt"/>
              <a:buAutoNum type="arabicPeriod"/>
              <a:tabLst>
                <a:tab pos="457200" algn="l"/>
              </a:tabLst>
            </a:pP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Kompatibilitas</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a:t>
            </a:r>
            <a:r>
              <a:rPr lang="en-ID" sz="2400" b="1" dirty="0" err="1">
                <a:effectLst/>
                <a:latin typeface="Calibri" panose="020F0502020204030204" pitchFamily="34" charset="0"/>
                <a:ea typeface="Calibri" panose="020F0502020204030204" pitchFamily="34" charset="0"/>
                <a:cs typeface="Times New Roman" panose="02020603050405020304" pitchFamily="18" charset="0"/>
              </a:rPr>
              <a:t>Protokol</a:t>
            </a:r>
            <a:r>
              <a:rPr lang="en-ID" sz="2400" b="1" dirty="0">
                <a:effectLst/>
                <a:latin typeface="Calibri" panose="020F0502020204030204" pitchFamily="34" charset="0"/>
                <a:ea typeface="Calibri" panose="020F0502020204030204" pitchFamily="34" charset="0"/>
                <a:cs typeface="Times New Roman" panose="02020603050405020304" pitchFamily="18" charset="0"/>
              </a:rPr>
              <a:t> Infrared (IR)</a:t>
            </a:r>
            <a:r>
              <a:rPr lang="en-ID" sz="2400" dirty="0">
                <a:effectLst/>
                <a:latin typeface="Calibri" panose="020F0502020204030204" pitchFamily="34" charset="0"/>
                <a:ea typeface="Calibri" panose="020F0502020204030204" pitchFamily="34" charset="0"/>
                <a:cs typeface="Times New Roman" panose="02020603050405020304" pitchFamily="18" charset="0"/>
              </a:rPr>
              <a:t>: Alat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mendukung</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pengendalian</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perangkat</a:t>
            </a:r>
            <a:r>
              <a:rPr lang="en-ID" sz="24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ID" sz="2400" dirty="0">
                <a:effectLst/>
                <a:latin typeface="Calibri" panose="020F0502020204030204" pitchFamily="34" charset="0"/>
                <a:ea typeface="Calibri" panose="020F0502020204030204" pitchFamily="34" charset="0"/>
                <a:cs typeface="Times New Roman" panose="02020603050405020304" pitchFamily="18" charset="0"/>
              </a:rPr>
              <a:t> IR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2400" dirty="0">
                <a:effectLst/>
                <a:latin typeface="Calibri" panose="020F0502020204030204" pitchFamily="34" charset="0"/>
                <a:ea typeface="Calibri" panose="020F0502020204030204" pitchFamily="34" charset="0"/>
                <a:cs typeface="Times New Roman" panose="02020603050405020304" pitchFamily="18" charset="0"/>
              </a:rPr>
              <a:t> remote control.</a:t>
            </a:r>
          </a:p>
        </p:txBody>
      </p:sp>
    </p:spTree>
    <p:extLst>
      <p:ext uri="{BB962C8B-B14F-4D97-AF65-F5344CB8AC3E}">
        <p14:creationId xmlns:p14="http://schemas.microsoft.com/office/powerpoint/2010/main" val="380924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BF742-28F3-11B8-6B14-36E37AB51A4B}"/>
              </a:ext>
            </a:extLst>
          </p:cNvPr>
          <p:cNvSpPr>
            <a:spLocks noGrp="1"/>
          </p:cNvSpPr>
          <p:nvPr>
            <p:ph type="title"/>
          </p:nvPr>
        </p:nvSpPr>
        <p:spPr/>
        <p:txBody>
          <a:bodyPr/>
          <a:lstStyle/>
          <a:p>
            <a:r>
              <a:rPr lang="en-US" dirty="0"/>
              <a:t>Ruang </a:t>
            </a:r>
            <a:r>
              <a:rPr lang="en-US" dirty="0" err="1"/>
              <a:t>Lingkup</a:t>
            </a:r>
            <a:r>
              <a:rPr lang="en-US" dirty="0"/>
              <a:t> (cont’d)</a:t>
            </a:r>
            <a:endParaRPr lang="en-ID" dirty="0"/>
          </a:p>
        </p:txBody>
      </p:sp>
      <p:sp>
        <p:nvSpPr>
          <p:cNvPr id="3" name="Content Placeholder 2">
            <a:extLst>
              <a:ext uri="{FF2B5EF4-FFF2-40B4-BE49-F238E27FC236}">
                <a16:creationId xmlns:a16="http://schemas.microsoft.com/office/drawing/2014/main" id="{B33FBDDD-D8FE-A649-D43C-A62F27AD3D77}"/>
              </a:ext>
            </a:extLst>
          </p:cNvPr>
          <p:cNvSpPr>
            <a:spLocks noGrp="1"/>
          </p:cNvSpPr>
          <p:nvPr>
            <p:ph idx="1"/>
          </p:nvPr>
        </p:nvSpPr>
        <p:spPr>
          <a:xfrm>
            <a:off x="691079" y="2567613"/>
            <a:ext cx="10325000" cy="3564436"/>
          </a:xfrm>
        </p:spPr>
        <p:txBody>
          <a:bodyPr/>
          <a:lstStyle/>
          <a:p>
            <a:pPr marL="457200" lvl="0" indent="-457200">
              <a:buSzPct val="100000"/>
              <a:buFont typeface="+mj-lt"/>
              <a:buAutoNum type="arabicPeriod" startAt="4"/>
              <a:tabLst>
                <a:tab pos="457200" algn="l"/>
              </a:tabLst>
            </a:pP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Interaksi</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Perangkat</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IoT</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Kemampuan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mengontrol</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atau</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memanipulasi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perangkat</a:t>
            </a:r>
            <a:r>
              <a:rPr lang="en-ID" sz="2000" dirty="0">
                <a:effectLst/>
                <a:latin typeface="Calibri" panose="020F0502020204030204" pitchFamily="34" charset="0"/>
                <a:ea typeface="Calibri" panose="020F0502020204030204" pitchFamily="34" charset="0"/>
                <a:cs typeface="Times New Roman" panose="02020603050405020304" pitchFamily="18" charset="0"/>
              </a:rPr>
              <a:t> IoT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protokol</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komunikasi</a:t>
            </a:r>
            <a:r>
              <a:rPr lang="en-ID"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sesuai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2000" dirty="0">
                <a:effectLst/>
                <a:latin typeface="Calibri" panose="020F0502020204030204" pitchFamily="34" charset="0"/>
                <a:ea typeface="Calibri" panose="020F0502020204030204" pitchFamily="34" charset="0"/>
                <a:cs typeface="Times New Roman" panose="02020603050405020304" pitchFamily="18" charset="0"/>
              </a:rPr>
              <a:t> Wi-Fi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atau</a:t>
            </a:r>
            <a:r>
              <a:rPr lang="en-ID" sz="2000" dirty="0">
                <a:effectLst/>
                <a:latin typeface="Calibri" panose="020F0502020204030204" pitchFamily="34" charset="0"/>
                <a:ea typeface="Calibri" panose="020F0502020204030204" pitchFamily="34" charset="0"/>
                <a:cs typeface="Times New Roman" panose="02020603050405020304" pitchFamily="18" charset="0"/>
              </a:rPr>
              <a:t> Bluetooth.</a:t>
            </a:r>
          </a:p>
          <a:p>
            <a:pPr marL="457200" lvl="0" indent="-457200">
              <a:buSzPct val="100000"/>
              <a:buFont typeface="+mj-lt"/>
              <a:buAutoNum type="arabicPeriod" startAt="4"/>
              <a:tabLst>
                <a:tab pos="457200" algn="l"/>
              </a:tabLst>
            </a:pP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Tampilan</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dan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Antarmuka</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Sederhana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Layar</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kecil</a:t>
            </a:r>
            <a:r>
              <a:rPr lang="en-ID" sz="2000" dirty="0">
                <a:effectLst/>
                <a:latin typeface="Calibri" panose="020F0502020204030204" pitchFamily="34" charset="0"/>
                <a:ea typeface="Calibri" panose="020F0502020204030204" pitchFamily="34" charset="0"/>
                <a:cs typeface="Times New Roman" panose="02020603050405020304" pitchFamily="18" charset="0"/>
              </a:rPr>
              <a:t> dan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antarmuka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berbasis</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tombol</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memudahkan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penggunaan</a:t>
            </a:r>
            <a:r>
              <a:rPr lang="en-ID" sz="2000" dirty="0">
                <a:effectLst/>
                <a:latin typeface="Calibri" panose="020F0502020204030204" pitchFamily="34" charset="0"/>
                <a:ea typeface="Calibri" panose="020F0502020204030204" pitchFamily="34" charset="0"/>
                <a:cs typeface="Times New Roman" panose="02020603050405020304" pitchFamily="18" charset="0"/>
              </a:rPr>
              <a:t>.</a:t>
            </a:r>
          </a:p>
          <a:p>
            <a:pPr marL="457200" lvl="0" indent="-457200">
              <a:buSzPct val="100000"/>
              <a:buFont typeface="+mj-lt"/>
              <a:buAutoNum type="arabicPeriod" startAt="4"/>
              <a:tabLst>
                <a:tab pos="457200" algn="l"/>
              </a:tabLst>
            </a:pPr>
            <a:r>
              <a:rPr lang="en-ID" sz="2000" b="1" dirty="0">
                <a:effectLst/>
                <a:latin typeface="Calibri" panose="020F0502020204030204" pitchFamily="34" charset="0"/>
                <a:ea typeface="Calibri" panose="020F0502020204030204" pitchFamily="34" charset="0"/>
                <a:cs typeface="Times New Roman" panose="02020603050405020304" pitchFamily="18" charset="0"/>
              </a:rPr>
              <a:t>Fitur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Pengujian</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a:t>
            </a: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Keamanan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Dapat</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pengujian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penetrasi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sederhana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analisis</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jaringan</a:t>
            </a:r>
            <a:r>
              <a:rPr lang="en-ID" sz="2000" dirty="0">
                <a:effectLst/>
                <a:latin typeface="Calibri" panose="020F0502020204030204" pitchFamily="34" charset="0"/>
                <a:ea typeface="Calibri" panose="020F0502020204030204" pitchFamily="34" charset="0"/>
                <a:cs typeface="Times New Roman" panose="02020603050405020304" pitchFamily="18" charset="0"/>
              </a:rPr>
              <a:t> Wi-Fi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atau</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perangkat</a:t>
            </a:r>
            <a:r>
              <a:rPr lang="en-ID"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RF.</a:t>
            </a:r>
          </a:p>
          <a:p>
            <a:pPr marL="457200" lvl="0" indent="-457200">
              <a:buSzPct val="100000"/>
              <a:buFont typeface="+mj-lt"/>
              <a:buAutoNum type="arabicPeriod" startAt="4"/>
              <a:tabLst>
                <a:tab pos="457200" algn="l"/>
              </a:tabLst>
            </a:pPr>
            <a:r>
              <a:rPr lang="en-ID" sz="2000" b="1" dirty="0" err="1">
                <a:effectLst/>
                <a:latin typeface="Calibri" panose="020F0502020204030204" pitchFamily="34" charset="0"/>
                <a:ea typeface="Calibri" panose="020F0502020204030204" pitchFamily="34" charset="0"/>
                <a:cs typeface="Times New Roman" panose="02020603050405020304" pitchFamily="18" charset="0"/>
              </a:rPr>
              <a:t>Dukungan</a:t>
            </a:r>
            <a:r>
              <a:rPr lang="en-ID" sz="2000" b="1" dirty="0">
                <a:effectLst/>
                <a:latin typeface="Calibri" panose="020F0502020204030204" pitchFamily="34" charset="0"/>
                <a:ea typeface="Calibri" panose="020F0502020204030204" pitchFamily="34" charset="0"/>
                <a:cs typeface="Times New Roman" panose="02020603050405020304" pitchFamily="18" charset="0"/>
              </a:rPr>
              <a:t> TKDN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Memaksimalkan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penggunaan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komponen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dalam</a:t>
            </a:r>
            <a:r>
              <a:rPr lang="en-ID" sz="2000" dirty="0">
                <a:effectLst/>
                <a:latin typeface="Calibri" panose="020F0502020204030204" pitchFamily="34" charset="0"/>
                <a:ea typeface="Calibri" panose="020F0502020204030204" pitchFamily="34" charset="0"/>
                <a:cs typeface="Times New Roman" panose="02020603050405020304" pitchFamily="18" charset="0"/>
              </a:rPr>
              <a:t> negeri,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2000" dirty="0">
                <a:effectLst/>
                <a:latin typeface="Calibri" panose="020F0502020204030204" pitchFamily="34" charset="0"/>
                <a:ea typeface="Calibri" panose="020F0502020204030204" pitchFamily="34" charset="0"/>
                <a:cs typeface="Times New Roman" panose="02020603050405020304" pitchFamily="18" charset="0"/>
              </a:rPr>
              <a:t> casing dan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bagian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mekanis</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serta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memanfaatkan</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tenaga</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ahli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lokal</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perancangan</a:t>
            </a:r>
            <a:r>
              <a:rPr lang="en-ID" sz="2000" dirty="0">
                <a:effectLst/>
                <a:latin typeface="Calibri" panose="020F0502020204030204" pitchFamily="34" charset="0"/>
                <a:ea typeface="Calibri" panose="020F0502020204030204" pitchFamily="34" charset="0"/>
                <a:cs typeface="Times New Roman" panose="02020603050405020304" pitchFamily="18" charset="0"/>
              </a:rPr>
              <a:t> dan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produksi</a:t>
            </a:r>
            <a:r>
              <a:rPr lang="en-ID" sz="2000" dirty="0">
                <a:effectLst/>
                <a:latin typeface="Calibri" panose="020F0502020204030204" pitchFamily="34" charset="0"/>
                <a:ea typeface="Calibri" panose="020F0502020204030204" pitchFamily="34" charset="0"/>
                <a:cs typeface="Times New Roman" panose="02020603050405020304" pitchFamily="18" charset="0"/>
              </a:rPr>
              <a:t> </a:t>
            </a:r>
            <a:r>
              <a:rPr lang="en-ID" sz="2000" dirty="0" err="1">
                <a:effectLst/>
                <a:latin typeface="Calibri" panose="020F0502020204030204" pitchFamily="34" charset="0"/>
                <a:ea typeface="Calibri" panose="020F0502020204030204" pitchFamily="34" charset="0"/>
                <a:cs typeface="Times New Roman" panose="02020603050405020304" pitchFamily="18" charset="0"/>
              </a:rPr>
              <a:t>alat</a:t>
            </a:r>
            <a:r>
              <a:rPr lang="en-ID" sz="20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71026191"/>
      </p:ext>
    </p:extLst>
  </p:cSld>
  <p:clrMapOvr>
    <a:masterClrMapping/>
  </p:clrMapOvr>
</p:sld>
</file>

<file path=ppt/theme/theme1.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TotalTime>
  <Words>1751</Words>
  <Application>Microsoft Office PowerPoint</Application>
  <PresentationFormat>Widescreen</PresentationFormat>
  <Paragraphs>294</Paragraphs>
  <Slides>56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Aptos</vt:lpstr>
      <vt:lpstr>Arial</vt:lpstr>
      <vt:lpstr>Calibri</vt:lpstr>
      <vt:lpstr>Grandview</vt:lpstr>
      <vt:lpstr>Symbol</vt:lpstr>
      <vt:lpstr>Wingdings</vt:lpstr>
      <vt:lpstr>CosineVTI</vt:lpstr>
      <vt:lpstr> SignalForge (Alat Nirkabel Serbaguna)</vt:lpstr>
      <vt:lpstr>Abstrak</vt:lpstr>
      <vt:lpstr>Latar Belakang</vt:lpstr>
      <vt:lpstr>Latar Belakang</vt:lpstr>
      <vt:lpstr>Latar Belakang</vt:lpstr>
      <vt:lpstr>Latar Belakang</vt:lpstr>
      <vt:lpstr>Tujuan</vt:lpstr>
      <vt:lpstr>Ruang Lingkup</vt:lpstr>
      <vt:lpstr>Ruang Lingkup (cont’d)</vt:lpstr>
      <vt:lpstr>Solusi dan Metodologi</vt:lpstr>
      <vt:lpstr>Anggota Tim dan Pembagian Kerja</vt:lpstr>
      <vt:lpstr>Referensi</vt:lpstr>
      <vt:lpstr>Anggaran Biaya</vt:lpstr>
      <vt:lpstr>Indikator Keberhasilan</vt:lpstr>
      <vt:lpstr>Indikator Keberhasilan (cont’d)</vt:lpstr>
      <vt:lpstr>Indikator Keberhasilan (cont’d)</vt:lpstr>
      <vt:lpstr>Indikator Keberhasilan (cont’d)</vt:lpstr>
      <vt:lpstr>Spesifikasi</vt:lpstr>
      <vt:lpstr>Pengujian - 1</vt:lpstr>
      <vt:lpstr>Pengujian - 2</vt:lpstr>
      <vt:lpstr>Pengujian - 3</vt:lpstr>
      <vt:lpstr>Konsep Sistem 1</vt:lpstr>
      <vt:lpstr>Konsep Sistem 2</vt:lpstr>
      <vt:lpstr>Engineering Matrix</vt:lpstr>
      <vt:lpstr>Functonal Parts</vt:lpstr>
      <vt:lpstr>Design Tools 1 – Arduino IDE</vt:lpstr>
      <vt:lpstr>Design Tools 2 – Arduino CLI</vt:lpstr>
      <vt:lpstr>Additional Note</vt:lpstr>
      <vt:lpstr>Design Tools 3 - FreeCAD</vt:lpstr>
      <vt:lpstr>Design Tools 4 - KiCad</vt:lpstr>
      <vt:lpstr>ESP32-S3-MINI-1</vt:lpstr>
      <vt:lpstr>Module 1</vt:lpstr>
      <vt:lpstr>Module 1</vt:lpstr>
      <vt:lpstr>Module 1</vt:lpstr>
      <vt:lpstr>Module 2 – Power Electronics</vt:lpstr>
      <vt:lpstr>Module 3 - RF</vt:lpstr>
      <vt:lpstr>Module 3</vt:lpstr>
      <vt:lpstr>Modul 4 – UI Module</vt:lpstr>
      <vt:lpstr>Modul 4</vt:lpstr>
      <vt:lpstr>Module 4</vt:lpstr>
      <vt:lpstr>Module 4</vt:lpstr>
      <vt:lpstr>Modul 5 – IR Module</vt:lpstr>
      <vt:lpstr>Module 5</vt:lpstr>
      <vt:lpstr>Modul 5</vt:lpstr>
      <vt:lpstr>Modul 5</vt:lpstr>
      <vt:lpstr>Module 5</vt:lpstr>
      <vt:lpstr>Module 6 - NFC</vt:lpstr>
      <vt:lpstr>Module 6</vt:lpstr>
      <vt:lpstr>Module 6</vt:lpstr>
      <vt:lpstr>Module 7 – Storage</vt:lpstr>
      <vt:lpstr>Module 7</vt:lpstr>
      <vt:lpstr>PCB Routing</vt:lpstr>
      <vt:lpstr>PCB 3D View</vt:lpstr>
      <vt:lpstr>3D Design</vt:lpstr>
      <vt:lpstr>IDC Connector</vt:lpstr>
      <vt:lpstr>Pembagian Tugas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Mohamad Imam Firdaus</dc:creator>
  <cp:lastModifiedBy>Saufik Ramadhan</cp:lastModifiedBy>
  <cp:revision>7</cp:revision>
  <dcterms:created xsi:type="dcterms:W3CDTF">2024-10-09T07:24:40Z</dcterms:created>
  <dcterms:modified xsi:type="dcterms:W3CDTF">2025-01-06T02:32:09Z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Enabled">
    <vt:lpwstr>true</vt:lpwstr>
  </property>
  <property fmtid="{D5CDD505-2E9C-101B-9397-08002B2CF9AE}" pid="3" name="MSIP_Label_38b525e5-f3da-4501-8f1e-526b6769fc56_SetDate">
    <vt:lpwstr>2024-10-09T08:49:56Z</vt:lpwstr>
  </property>
  <property fmtid="{D5CDD505-2E9C-101B-9397-08002B2CF9AE}" pid="4" name="MSIP_Label_38b525e5-f3da-4501-8f1e-526b6769fc56_Method">
    <vt:lpwstr>Standard</vt:lpwstr>
  </property>
  <property fmtid="{D5CDD505-2E9C-101B-9397-08002B2CF9AE}" pid="5" name="MSIP_Label_38b525e5-f3da-4501-8f1e-526b6769fc56_Name">
    <vt:lpwstr>defa4170-0d19-0005-0004-bc88714345d2</vt:lpwstr>
  </property>
  <property fmtid="{D5CDD505-2E9C-101B-9397-08002B2CF9AE}" pid="6" name="MSIP_Label_38b525e5-f3da-4501-8f1e-526b6769fc56_SiteId">
    <vt:lpwstr>db6e1183-4c65-405c-82ce-7cd53fa6e9dc</vt:lpwstr>
  </property>
  <property fmtid="{D5CDD505-2E9C-101B-9397-08002B2CF9AE}" pid="7" name="MSIP_Label_38b525e5-f3da-4501-8f1e-526b6769fc56_ActionId">
    <vt:lpwstr>25d1981c-a987-4ea5-9012-599576a7c842</vt:lpwstr>
  </property>
  <property fmtid="{D5CDD505-2E9C-101B-9397-08002B2CF9AE}" pid="8" name="MSIP_Label_38b525e5-f3da-4501-8f1e-526b6769fc56_ContentBits">
    <vt:lpwstr>0</vt:lpwstr>
  </property>
</Properties>
</file>